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8.xml" ContentType="application/vnd.openxmlformats-officedocument.theme+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slideLayouts/slideLayout27.xml" ContentType="application/vnd.openxmlformats-officedocument.presentationml.slideLayout+xml"/>
  <Override PartName="/ppt/theme/theme1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charts/chart2.xml" ContentType="application/vnd.openxmlformats-officedocument.drawingml.chart+xml"/>
  <Override PartName="/ppt/tags/tag13.xml" ContentType="application/vnd.openxmlformats-officedocument.presentationml.tags+xml"/>
  <Override PartName="/ppt/charts/chart3.xml" ContentType="application/vnd.openxmlformats-officedocument.drawingml.chart+xml"/>
  <Override PartName="/ppt/theme/themeOverride2.xml" ContentType="application/vnd.openxmlformats-officedocument.themeOverr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notesSlides/notesSlide9.xml" ContentType="application/vnd.openxmlformats-officedocument.presentationml.notesSlide+xml"/>
  <Override PartName="/ppt/tags/tag20.xml" ContentType="application/vnd.openxmlformats-officedocument.presentationml.tags+xml"/>
  <Override PartName="/ppt/notesSlides/notesSlide10.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1.xml" ContentType="application/vnd.openxmlformats-officedocument.presentationml.notesSlide+xml"/>
  <Override PartName="/ppt/tags/tag23.xml" ContentType="application/vnd.openxmlformats-officedocument.presentationml.tags+xml"/>
  <Override PartName="/ppt/notesSlides/notesSlide12.xml" ContentType="application/vnd.openxmlformats-officedocument.presentationml.notesSlide+xml"/>
  <Override PartName="/ppt/tags/tag24.xml" ContentType="application/vnd.openxmlformats-officedocument.presentationml.tags+xml"/>
  <Override PartName="/ppt/notesSlides/notesSlide13.xml" ContentType="application/vnd.openxmlformats-officedocument.presentationml.notesSlide+xml"/>
  <Override PartName="/ppt/tags/tag25.xml" ContentType="application/vnd.openxmlformats-officedocument.presentationml.tags+xml"/>
  <Override PartName="/ppt/notesSlides/notesSlide1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tags/tag32.xml" ContentType="application/vnd.openxmlformats-officedocument.presentationml.tags+xml"/>
  <Override PartName="/ppt/notesSlides/notesSlide17.xml" ContentType="application/vnd.openxmlformats-officedocument.presentationml.notesSlide+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tags/tag35.xml" ContentType="application/vnd.openxmlformats-officedocument.presentationml.tags+xml"/>
  <Override PartName="/ppt/notesSlides/notesSlide20.xml" ContentType="application/vnd.openxmlformats-officedocument.presentationml.notesSlide+xml"/>
  <Override PartName="/ppt/tags/tag36.xml" ContentType="application/vnd.openxmlformats-officedocument.presentationml.tags+xml"/>
  <Override PartName="/ppt/notesSlides/notesSlide21.xml" ContentType="application/vnd.openxmlformats-officedocument.presentationml.notesSlide+xml"/>
  <Override PartName="/ppt/tags/tag37.xml" ContentType="application/vnd.openxmlformats-officedocument.presentationml.tags+xml"/>
  <Override PartName="/ppt/notesSlides/notesSlide22.xml" ContentType="application/vnd.openxmlformats-officedocument.presentationml.notesSlide+xml"/>
  <Override PartName="/ppt/tags/tag38.xml" ContentType="application/vnd.openxmlformats-officedocument.presentationml.tags+xml"/>
  <Override PartName="/ppt/notesSlides/notesSlide23.xml" ContentType="application/vnd.openxmlformats-officedocument.presentationml.notesSlide+xml"/>
  <Override PartName="/ppt/tags/tag39.xml" ContentType="application/vnd.openxmlformats-officedocument.presentationml.tags+xml"/>
  <Override PartName="/ppt/notesSlides/notesSlide24.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25.xml" ContentType="application/vnd.openxmlformats-officedocument.presentationml.notesSlide+xml"/>
  <Override PartName="/ppt/tags/tag43.xml" ContentType="application/vnd.openxmlformats-officedocument.presentationml.tags+xml"/>
  <Override PartName="/ppt/notesSlides/notesSlide26.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5" r:id="rId4"/>
    <p:sldMasterId id="2147483677" r:id="rId5"/>
    <p:sldMasterId id="2147483679" r:id="rId6"/>
    <p:sldMasterId id="2147483706" r:id="rId7"/>
    <p:sldMasterId id="2147483708" r:id="rId8"/>
    <p:sldMasterId id="2147483712" r:id="rId9"/>
    <p:sldMasterId id="2147483726" r:id="rId10"/>
    <p:sldMasterId id="2147483729" r:id="rId11"/>
    <p:sldMasterId id="2147483731" r:id="rId12"/>
    <p:sldMasterId id="2147484145" r:id="rId13"/>
  </p:sldMasterIdLst>
  <p:notesMasterIdLst>
    <p:notesMasterId r:id="rId60"/>
  </p:notesMasterIdLst>
  <p:handoutMasterIdLst>
    <p:handoutMasterId r:id="rId61"/>
  </p:handoutMasterIdLst>
  <p:sldIdLst>
    <p:sldId id="700" r:id="rId14"/>
    <p:sldId id="695" r:id="rId15"/>
    <p:sldId id="2537" r:id="rId16"/>
    <p:sldId id="558" r:id="rId17"/>
    <p:sldId id="314" r:id="rId18"/>
    <p:sldId id="2417" r:id="rId19"/>
    <p:sldId id="262" r:id="rId20"/>
    <p:sldId id="2511" r:id="rId21"/>
    <p:sldId id="2512" r:id="rId22"/>
    <p:sldId id="2514" r:id="rId23"/>
    <p:sldId id="2515" r:id="rId24"/>
    <p:sldId id="2516" r:id="rId25"/>
    <p:sldId id="2419" r:id="rId26"/>
    <p:sldId id="2518" r:id="rId27"/>
    <p:sldId id="2456" r:id="rId28"/>
    <p:sldId id="2523" r:id="rId29"/>
    <p:sldId id="2524" r:id="rId30"/>
    <p:sldId id="2525" r:id="rId31"/>
    <p:sldId id="2435" r:id="rId32"/>
    <p:sldId id="2519" r:id="rId33"/>
    <p:sldId id="2526" r:id="rId34"/>
    <p:sldId id="2527" r:id="rId35"/>
    <p:sldId id="2528" r:id="rId36"/>
    <p:sldId id="2442" r:id="rId37"/>
    <p:sldId id="2520" r:id="rId38"/>
    <p:sldId id="2521" r:id="rId39"/>
    <p:sldId id="2457" r:id="rId40"/>
    <p:sldId id="2455" r:id="rId41"/>
    <p:sldId id="2460" r:id="rId42"/>
    <p:sldId id="2459" r:id="rId43"/>
    <p:sldId id="2538" r:id="rId44"/>
    <p:sldId id="2494" r:id="rId45"/>
    <p:sldId id="2495" r:id="rId46"/>
    <p:sldId id="2529" r:id="rId47"/>
    <p:sldId id="2530" r:id="rId48"/>
    <p:sldId id="2531" r:id="rId49"/>
    <p:sldId id="2533" r:id="rId50"/>
    <p:sldId id="2501" r:id="rId51"/>
    <p:sldId id="2522" r:id="rId52"/>
    <p:sldId id="2504" r:id="rId53"/>
    <p:sldId id="2534" r:id="rId54"/>
    <p:sldId id="2535" r:id="rId55"/>
    <p:sldId id="720" r:id="rId56"/>
    <p:sldId id="2536" r:id="rId57"/>
    <p:sldId id="2513" r:id="rId58"/>
    <p:sldId id="308" r:id="rId59"/>
  </p:sldIdLst>
  <p:sldSz cx="12192000" cy="6858000"/>
  <p:notesSz cx="7315200" cy="9601200"/>
  <p:custDataLst>
    <p:tags r:id="rId6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ADFBFC6-0954-446E-954F-8CE9F6E8613E}">
          <p14:sldIdLst>
            <p14:sldId id="700"/>
          </p14:sldIdLst>
        </p14:section>
        <p14:section name="Section 1 - Overview" id="{D0B898AE-A5AC-4018-8D7A-C1C5A0436484}">
          <p14:sldIdLst>
            <p14:sldId id="695"/>
            <p14:sldId id="2537"/>
            <p14:sldId id="558"/>
            <p14:sldId id="314"/>
            <p14:sldId id="2417"/>
            <p14:sldId id="262"/>
            <p14:sldId id="2511"/>
            <p14:sldId id="2512"/>
            <p14:sldId id="2514"/>
            <p14:sldId id="2515"/>
            <p14:sldId id="2516"/>
          </p14:sldIdLst>
        </p14:section>
        <p14:section name="Section 2 - Focus area # 1" id="{ABD782B6-2FAE-4684-A7AD-DFDC23DF1B29}">
          <p14:sldIdLst>
            <p14:sldId id="2419"/>
            <p14:sldId id="2518"/>
            <p14:sldId id="2456"/>
            <p14:sldId id="2523"/>
            <p14:sldId id="2524"/>
            <p14:sldId id="2525"/>
          </p14:sldIdLst>
        </p14:section>
        <p14:section name="Section 3 - Focus area # 2" id="{F4DC8D08-6010-4A71-ABD5-5A73246B2070}">
          <p14:sldIdLst>
            <p14:sldId id="2435"/>
            <p14:sldId id="2519"/>
            <p14:sldId id="2526"/>
            <p14:sldId id="2527"/>
            <p14:sldId id="2528"/>
          </p14:sldIdLst>
        </p14:section>
        <p14:section name="Section 4 - Focus area # 3" id="{28CED6AC-C80C-4F4D-8841-DAD0F7429C29}">
          <p14:sldIdLst>
            <p14:sldId id="2442"/>
            <p14:sldId id="2520"/>
            <p14:sldId id="2521"/>
            <p14:sldId id="2457"/>
            <p14:sldId id="2455"/>
            <p14:sldId id="2460"/>
            <p14:sldId id="2459"/>
            <p14:sldId id="2538"/>
            <p14:sldId id="2494"/>
            <p14:sldId id="2495"/>
            <p14:sldId id="2529"/>
            <p14:sldId id="2530"/>
            <p14:sldId id="2531"/>
            <p14:sldId id="2533"/>
          </p14:sldIdLst>
        </p14:section>
        <p14:section name="Section 5 - Focus area # 4" id="{943B76C4-C661-47C2-B84F-9CCDD7CD630C}">
          <p14:sldIdLst>
            <p14:sldId id="2501"/>
            <p14:sldId id="2522"/>
            <p14:sldId id="2504"/>
            <p14:sldId id="2534"/>
            <p14:sldId id="2535"/>
          </p14:sldIdLst>
        </p14:section>
        <p14:section name="Section 6 - Action items" id="{85E1EB90-338D-4392-BB5A-B07EB6CB434F}">
          <p14:sldIdLst>
            <p14:sldId id="720"/>
            <p14:sldId id="2536"/>
            <p14:sldId id="2513"/>
            <p14:sldId id="30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nthia Woodley" initials="CW" lastIdx="1" clrIdx="0">
    <p:extLst>
      <p:ext uri="{19B8F6BF-5375-455C-9EA6-DF929625EA0E}">
        <p15:presenceInfo xmlns:p15="http://schemas.microsoft.com/office/powerpoint/2012/main" userId="Cynthia Woodley" providerId="None"/>
      </p:ext>
    </p:extLst>
  </p:cmAuthor>
  <p:cmAuthor id="2" name="CHARLET Laurent" initials="CL" lastIdx="6" clrIdx="1">
    <p:extLst>
      <p:ext uri="{19B8F6BF-5375-455C-9EA6-DF929625EA0E}">
        <p15:presenceInfo xmlns:p15="http://schemas.microsoft.com/office/powerpoint/2012/main" userId="S-1-5-21-168139140-835478840-2976084611-95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94BA"/>
    <a:srgbClr val="993799"/>
    <a:srgbClr val="6776E7"/>
    <a:srgbClr val="5263E4"/>
    <a:srgbClr val="FFFF99"/>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813327-094F-4523-9BE2-764034698372}" v="4" dt="2023-01-10T09:50:54.3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3792" autoAdjust="0"/>
  </p:normalViewPr>
  <p:slideViewPr>
    <p:cSldViewPr snapToGrid="0">
      <p:cViewPr varScale="1">
        <p:scale>
          <a:sx n="59" d="100"/>
          <a:sy n="59" d="100"/>
        </p:scale>
        <p:origin x="996" y="60"/>
      </p:cViewPr>
      <p:guideLst/>
    </p:cSldViewPr>
  </p:slideViewPr>
  <p:notesTextViewPr>
    <p:cViewPr>
      <p:scale>
        <a:sx n="150" d="100"/>
        <a:sy n="150" d="100"/>
      </p:scale>
      <p:origin x="0" y="0"/>
    </p:cViewPr>
  </p:notesTextViewPr>
  <p:sorterViewPr>
    <p:cViewPr>
      <p:scale>
        <a:sx n="110" d="100"/>
        <a:sy n="110" d="100"/>
      </p:scale>
      <p:origin x="0" y="-3559"/>
    </p:cViewPr>
  </p:sorterViewPr>
  <p:notesViewPr>
    <p:cSldViewPr snapToGrid="0">
      <p:cViewPr varScale="1">
        <p:scale>
          <a:sx n="88" d="100"/>
          <a:sy n="88" d="100"/>
        </p:scale>
        <p:origin x="4003"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slide" Target="slides/slide42.xml"/><Relationship Id="rId63" Type="http://schemas.openxmlformats.org/officeDocument/2006/relationships/commentAuthors" Target="commentAuthors.xml"/><Relationship Id="rId68" Type="http://schemas.microsoft.com/office/2016/11/relationships/changesInfo" Target="changesInfos/changesInfo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3.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slide" Target="slides/slide40.xml"/><Relationship Id="rId58" Type="http://schemas.openxmlformats.org/officeDocument/2006/relationships/slide" Target="slides/slide45.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61"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slide" Target="slides/slide43.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59" Type="http://schemas.openxmlformats.org/officeDocument/2006/relationships/slide" Target="slides/slide46.xml"/><Relationship Id="rId67"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KHAMMASH Nesreen" userId="e53f5c20-1c0c-4590-9051-7a1aa43991e2" providerId="ADAL" clId="{30813327-094F-4523-9BE2-764034698372}"/>
    <pc:docChg chg="custSel modSld replTag delTag">
      <pc:chgData name="AL-KHAMMASH Nesreen" userId="e53f5c20-1c0c-4590-9051-7a1aa43991e2" providerId="ADAL" clId="{30813327-094F-4523-9BE2-764034698372}" dt="2023-01-10T10:00:43.161" v="748" actId="20577"/>
      <pc:docMkLst>
        <pc:docMk/>
      </pc:docMkLst>
      <pc:sldChg chg="addSp modSp mod replTag delTag">
        <pc:chgData name="AL-KHAMMASH Nesreen" userId="e53f5c20-1c0c-4590-9051-7a1aa43991e2" providerId="ADAL" clId="{30813327-094F-4523-9BE2-764034698372}" dt="2023-01-10T09:53:00.252" v="742"/>
        <pc:sldMkLst>
          <pc:docMk/>
          <pc:sldMk cId="1277282203" sldId="262"/>
        </pc:sldMkLst>
        <pc:spChg chg="add mod">
          <ac:chgData name="AL-KHAMMASH Nesreen" userId="e53f5c20-1c0c-4590-9051-7a1aa43991e2" providerId="ADAL" clId="{30813327-094F-4523-9BE2-764034698372}" dt="2023-01-10T09:52:57.531" v="740" actId="1076"/>
          <ac:spMkLst>
            <pc:docMk/>
            <pc:sldMk cId="1277282203" sldId="262"/>
            <ac:spMk id="9" creationId="{7F3C3A2B-F2BB-4B9C-955A-61F69ADD871C}"/>
          </ac:spMkLst>
        </pc:spChg>
        <pc:spChg chg="mod">
          <ac:chgData name="AL-KHAMMASH Nesreen" userId="e53f5c20-1c0c-4590-9051-7a1aa43991e2" providerId="ADAL" clId="{30813327-094F-4523-9BE2-764034698372}" dt="2023-01-10T09:52:49.820" v="739" actId="1036"/>
          <ac:spMkLst>
            <pc:docMk/>
            <pc:sldMk cId="1277282203" sldId="262"/>
            <ac:spMk id="17" creationId="{186843E2-0975-4ACA-B612-8A1D68CFDC62}"/>
          </ac:spMkLst>
        </pc:spChg>
        <pc:graphicFrameChg chg="mod">
          <ac:chgData name="AL-KHAMMASH Nesreen" userId="e53f5c20-1c0c-4590-9051-7a1aa43991e2" providerId="ADAL" clId="{30813327-094F-4523-9BE2-764034698372}" dt="2023-01-10T09:50:54.344" v="633" actId="14100"/>
          <ac:graphicFrameMkLst>
            <pc:docMk/>
            <pc:sldMk cId="1277282203" sldId="262"/>
            <ac:graphicFrameMk id="19" creationId="{197ACD72-00C4-4BBA-8024-CA9F8AE3923B}"/>
          </ac:graphicFrameMkLst>
        </pc:graphicFrameChg>
        <pc:cxnChg chg="mod">
          <ac:chgData name="AL-KHAMMASH Nesreen" userId="e53f5c20-1c0c-4590-9051-7a1aa43991e2" providerId="ADAL" clId="{30813327-094F-4523-9BE2-764034698372}" dt="2023-01-10T09:52:49.820" v="739" actId="1036"/>
          <ac:cxnSpMkLst>
            <pc:docMk/>
            <pc:sldMk cId="1277282203" sldId="262"/>
            <ac:cxnSpMk id="5" creationId="{6055E874-64C5-4442-880F-DC0FA7D59473}"/>
          </ac:cxnSpMkLst>
        </pc:cxnChg>
        <pc:cxnChg chg="mod">
          <ac:chgData name="AL-KHAMMASH Nesreen" userId="e53f5c20-1c0c-4590-9051-7a1aa43991e2" providerId="ADAL" clId="{30813327-094F-4523-9BE2-764034698372}" dt="2023-01-10T09:52:49.820" v="739" actId="1036"/>
          <ac:cxnSpMkLst>
            <pc:docMk/>
            <pc:sldMk cId="1277282203" sldId="262"/>
            <ac:cxnSpMk id="24" creationId="{C27E97E1-7495-4911-982C-B87E02E043F8}"/>
          </ac:cxnSpMkLst>
        </pc:cxnChg>
      </pc:sldChg>
      <pc:sldChg chg="replTag delTag">
        <pc:chgData name="AL-KHAMMASH Nesreen" userId="e53f5c20-1c0c-4590-9051-7a1aa43991e2" providerId="ADAL" clId="{30813327-094F-4523-9BE2-764034698372}" dt="2023-01-10T09:12:24.459" v="204"/>
        <pc:sldMkLst>
          <pc:docMk/>
          <pc:sldMk cId="1982629598" sldId="308"/>
        </pc:sldMkLst>
      </pc:sldChg>
      <pc:sldChg chg="replTag delTag">
        <pc:chgData name="AL-KHAMMASH Nesreen" userId="e53f5c20-1c0c-4590-9051-7a1aa43991e2" providerId="ADAL" clId="{30813327-094F-4523-9BE2-764034698372}" dt="2023-01-10T09:51:50.552" v="700"/>
        <pc:sldMkLst>
          <pc:docMk/>
          <pc:sldMk cId="4058677860" sldId="314"/>
        </pc:sldMkLst>
      </pc:sldChg>
      <pc:sldChg chg="modSp mod replTag delTag">
        <pc:chgData name="AL-KHAMMASH Nesreen" userId="e53f5c20-1c0c-4590-9051-7a1aa43991e2" providerId="ADAL" clId="{30813327-094F-4523-9BE2-764034698372}" dt="2023-01-10T09:51:49.135" v="696"/>
        <pc:sldMkLst>
          <pc:docMk/>
          <pc:sldMk cId="3891259507" sldId="558"/>
        </pc:sldMkLst>
        <pc:spChg chg="mod">
          <ac:chgData name="AL-KHAMMASH Nesreen" userId="e53f5c20-1c0c-4590-9051-7a1aa43991e2" providerId="ADAL" clId="{30813327-094F-4523-9BE2-764034698372}" dt="2023-01-10T09:47:31.382" v="567" actId="20577"/>
          <ac:spMkLst>
            <pc:docMk/>
            <pc:sldMk cId="3891259507" sldId="558"/>
            <ac:spMk id="2" creationId="{4FD308D6-8BC2-4818-80A7-3360CF73DAF2}"/>
          </ac:spMkLst>
        </pc:spChg>
      </pc:sldChg>
      <pc:sldChg chg="replTag delTag">
        <pc:chgData name="AL-KHAMMASH Nesreen" userId="e53f5c20-1c0c-4590-9051-7a1aa43991e2" providerId="ADAL" clId="{30813327-094F-4523-9BE2-764034698372}" dt="2023-01-10T09:12:30.410" v="206"/>
        <pc:sldMkLst>
          <pc:docMk/>
          <pc:sldMk cId="3589968892" sldId="695"/>
        </pc:sldMkLst>
      </pc:sldChg>
      <pc:sldChg chg="modSp mod replTag delTag">
        <pc:chgData name="AL-KHAMMASH Nesreen" userId="e53f5c20-1c0c-4590-9051-7a1aa43991e2" providerId="ADAL" clId="{30813327-094F-4523-9BE2-764034698372}" dt="2023-01-10T10:00:43.161" v="748" actId="20577"/>
        <pc:sldMkLst>
          <pc:docMk/>
          <pc:sldMk cId="3215510247" sldId="700"/>
        </pc:sldMkLst>
        <pc:spChg chg="mod">
          <ac:chgData name="AL-KHAMMASH Nesreen" userId="e53f5c20-1c0c-4590-9051-7a1aa43991e2" providerId="ADAL" clId="{30813327-094F-4523-9BE2-764034698372}" dt="2023-01-10T10:00:43.161" v="748" actId="20577"/>
          <ac:spMkLst>
            <pc:docMk/>
            <pc:sldMk cId="3215510247" sldId="700"/>
            <ac:spMk id="4" creationId="{ECEF1903-3915-4016-9EAE-CDEB34009341}"/>
          </ac:spMkLst>
        </pc:spChg>
      </pc:sldChg>
      <pc:sldChg chg="modSp mod replTag delTag">
        <pc:chgData name="AL-KHAMMASH Nesreen" userId="e53f5c20-1c0c-4590-9051-7a1aa43991e2" providerId="ADAL" clId="{30813327-094F-4523-9BE2-764034698372}" dt="2023-01-10T09:48:13.599" v="591" actId="20577"/>
        <pc:sldMkLst>
          <pc:docMk/>
          <pc:sldMk cId="603578201" sldId="720"/>
        </pc:sldMkLst>
        <pc:spChg chg="mod">
          <ac:chgData name="AL-KHAMMASH Nesreen" userId="e53f5c20-1c0c-4590-9051-7a1aa43991e2" providerId="ADAL" clId="{30813327-094F-4523-9BE2-764034698372}" dt="2023-01-10T09:48:13.599" v="591" actId="20577"/>
          <ac:spMkLst>
            <pc:docMk/>
            <pc:sldMk cId="603578201" sldId="720"/>
            <ac:spMk id="24" creationId="{4E019967-34CE-4E78-BEE2-F253D87F1434}"/>
          </ac:spMkLst>
        </pc:spChg>
      </pc:sldChg>
      <pc:sldChg chg="replTag delTag">
        <pc:chgData name="AL-KHAMMASH Nesreen" userId="e53f5c20-1c0c-4590-9051-7a1aa43991e2" providerId="ADAL" clId="{30813327-094F-4523-9BE2-764034698372}" dt="2023-01-10T09:51:51.135" v="702"/>
        <pc:sldMkLst>
          <pc:docMk/>
          <pc:sldMk cId="3714926039" sldId="2417"/>
        </pc:sldMkLst>
      </pc:sldChg>
      <pc:sldChg chg="replTag delTag">
        <pc:chgData name="AL-KHAMMASH Nesreen" userId="e53f5c20-1c0c-4590-9051-7a1aa43991e2" providerId="ADAL" clId="{30813327-094F-4523-9BE2-764034698372}" dt="2023-01-10T09:12:37.178" v="242"/>
        <pc:sldMkLst>
          <pc:docMk/>
          <pc:sldMk cId="614996335" sldId="2419"/>
        </pc:sldMkLst>
      </pc:sldChg>
      <pc:sldChg chg="replTag delTag">
        <pc:chgData name="AL-KHAMMASH Nesreen" userId="e53f5c20-1c0c-4590-9051-7a1aa43991e2" providerId="ADAL" clId="{30813327-094F-4523-9BE2-764034698372}" dt="2023-01-10T09:12:52.110" v="342"/>
        <pc:sldMkLst>
          <pc:docMk/>
          <pc:sldMk cId="3081908137" sldId="2435"/>
        </pc:sldMkLst>
      </pc:sldChg>
      <pc:sldChg chg="replTag delTag">
        <pc:chgData name="AL-KHAMMASH Nesreen" userId="e53f5c20-1c0c-4590-9051-7a1aa43991e2" providerId="ADAL" clId="{30813327-094F-4523-9BE2-764034698372}" dt="2023-01-10T09:12:48.672" v="304"/>
        <pc:sldMkLst>
          <pc:docMk/>
          <pc:sldMk cId="2520841948" sldId="2442"/>
        </pc:sldMkLst>
      </pc:sldChg>
      <pc:sldChg chg="replTag delTag">
        <pc:chgData name="AL-KHAMMASH Nesreen" userId="e53f5c20-1c0c-4590-9051-7a1aa43991e2" providerId="ADAL" clId="{30813327-094F-4523-9BE2-764034698372}" dt="2023-01-10T09:34:53.500" v="555"/>
        <pc:sldMkLst>
          <pc:docMk/>
          <pc:sldMk cId="2943780719" sldId="2455"/>
        </pc:sldMkLst>
      </pc:sldChg>
      <pc:sldChg chg="modSp mod replTag delTag">
        <pc:chgData name="AL-KHAMMASH Nesreen" userId="e53f5c20-1c0c-4590-9051-7a1aa43991e2" providerId="ADAL" clId="{30813327-094F-4523-9BE2-764034698372}" dt="2023-01-10T09:19:22.596" v="394"/>
        <pc:sldMkLst>
          <pc:docMk/>
          <pc:sldMk cId="3231378101" sldId="2456"/>
        </pc:sldMkLst>
        <pc:graphicFrameChg chg="modGraphic">
          <ac:chgData name="AL-KHAMMASH Nesreen" userId="e53f5c20-1c0c-4590-9051-7a1aa43991e2" providerId="ADAL" clId="{30813327-094F-4523-9BE2-764034698372}" dt="2023-01-10T09:12:59.311" v="361" actId="207"/>
          <ac:graphicFrameMkLst>
            <pc:docMk/>
            <pc:sldMk cId="3231378101" sldId="2456"/>
            <ac:graphicFrameMk id="9" creationId="{5BA2277F-EFA8-40FE-AF91-50F2D8BF1378}"/>
          </ac:graphicFrameMkLst>
        </pc:graphicFrameChg>
      </pc:sldChg>
      <pc:sldChg chg="modSp mod replTag delTag">
        <pc:chgData name="AL-KHAMMASH Nesreen" userId="e53f5c20-1c0c-4590-9051-7a1aa43991e2" providerId="ADAL" clId="{30813327-094F-4523-9BE2-764034698372}" dt="2023-01-10T09:12:48.672" v="310"/>
        <pc:sldMkLst>
          <pc:docMk/>
          <pc:sldMk cId="2548461090" sldId="2457"/>
        </pc:sldMkLst>
        <pc:graphicFrameChg chg="modGraphic">
          <ac:chgData name="AL-KHAMMASH Nesreen" userId="e53f5c20-1c0c-4590-9051-7a1aa43991e2" providerId="ADAL" clId="{30813327-094F-4523-9BE2-764034698372}" dt="2023-01-10T09:11:01.541" v="125" actId="207"/>
          <ac:graphicFrameMkLst>
            <pc:docMk/>
            <pc:sldMk cId="2548461090" sldId="2457"/>
            <ac:graphicFrameMk id="9" creationId="{5BA2277F-EFA8-40FE-AF91-50F2D8BF1378}"/>
          </ac:graphicFrameMkLst>
        </pc:graphicFrameChg>
      </pc:sldChg>
      <pc:sldChg chg="replTag delTag">
        <pc:chgData name="AL-KHAMMASH Nesreen" userId="e53f5c20-1c0c-4590-9051-7a1aa43991e2" providerId="ADAL" clId="{30813327-094F-4523-9BE2-764034698372}" dt="2023-01-10T09:34:56.750" v="557"/>
        <pc:sldMkLst>
          <pc:docMk/>
          <pc:sldMk cId="2095096468" sldId="2459"/>
        </pc:sldMkLst>
      </pc:sldChg>
      <pc:sldChg chg="modSp mod replTag delTag">
        <pc:chgData name="AL-KHAMMASH Nesreen" userId="e53f5c20-1c0c-4590-9051-7a1aa43991e2" providerId="ADAL" clId="{30813327-094F-4523-9BE2-764034698372}" dt="2023-01-10T09:12:48.672" v="314"/>
        <pc:sldMkLst>
          <pc:docMk/>
          <pc:sldMk cId="114918350" sldId="2460"/>
        </pc:sldMkLst>
        <pc:graphicFrameChg chg="modGraphic">
          <ac:chgData name="AL-KHAMMASH Nesreen" userId="e53f5c20-1c0c-4590-9051-7a1aa43991e2" providerId="ADAL" clId="{30813327-094F-4523-9BE2-764034698372}" dt="2023-01-10T09:11:06.276" v="130" actId="207"/>
          <ac:graphicFrameMkLst>
            <pc:docMk/>
            <pc:sldMk cId="114918350" sldId="2460"/>
            <ac:graphicFrameMk id="9" creationId="{5BA2277F-EFA8-40FE-AF91-50F2D8BF1378}"/>
          </ac:graphicFrameMkLst>
        </pc:graphicFrameChg>
      </pc:sldChg>
      <pc:sldChg chg="replTag delTag">
        <pc:chgData name="AL-KHAMMASH Nesreen" userId="e53f5c20-1c0c-4590-9051-7a1aa43991e2" providerId="ADAL" clId="{30813327-094F-4523-9BE2-764034698372}" dt="2023-01-10T09:12:48.672" v="320"/>
        <pc:sldMkLst>
          <pc:docMk/>
          <pc:sldMk cId="2905628152" sldId="2494"/>
        </pc:sldMkLst>
      </pc:sldChg>
      <pc:sldChg chg="replTag delTag">
        <pc:chgData name="AL-KHAMMASH Nesreen" userId="e53f5c20-1c0c-4590-9051-7a1aa43991e2" providerId="ADAL" clId="{30813327-094F-4523-9BE2-764034698372}" dt="2023-01-10T09:12:48.672" v="322"/>
        <pc:sldMkLst>
          <pc:docMk/>
          <pc:sldMk cId="2695419558" sldId="2495"/>
        </pc:sldMkLst>
      </pc:sldChg>
      <pc:sldChg chg="replTag delTag">
        <pc:chgData name="AL-KHAMMASH Nesreen" userId="e53f5c20-1c0c-4590-9051-7a1aa43991e2" providerId="ADAL" clId="{30813327-094F-4523-9BE2-764034698372}" dt="2023-01-10T09:11:15.559" v="158"/>
        <pc:sldMkLst>
          <pc:docMk/>
          <pc:sldMk cId="756181140" sldId="2501"/>
        </pc:sldMkLst>
      </pc:sldChg>
      <pc:sldChg chg="modSp mod replTag delTag">
        <pc:chgData name="AL-KHAMMASH Nesreen" userId="e53f5c20-1c0c-4590-9051-7a1aa43991e2" providerId="ADAL" clId="{30813327-094F-4523-9BE2-764034698372}" dt="2023-01-10T09:11:22.659" v="173" actId="207"/>
        <pc:sldMkLst>
          <pc:docMk/>
          <pc:sldMk cId="1403100962" sldId="2504"/>
        </pc:sldMkLst>
        <pc:graphicFrameChg chg="modGraphic">
          <ac:chgData name="AL-KHAMMASH Nesreen" userId="e53f5c20-1c0c-4590-9051-7a1aa43991e2" providerId="ADAL" clId="{30813327-094F-4523-9BE2-764034698372}" dt="2023-01-10T09:11:22.659" v="173" actId="207"/>
          <ac:graphicFrameMkLst>
            <pc:docMk/>
            <pc:sldMk cId="1403100962" sldId="2504"/>
            <ac:graphicFrameMk id="9" creationId="{5BA2277F-EFA8-40FE-AF91-50F2D8BF1378}"/>
          </ac:graphicFrameMkLst>
        </pc:graphicFrameChg>
      </pc:sldChg>
      <pc:sldChg chg="replTag delTag">
        <pc:chgData name="AL-KHAMMASH Nesreen" userId="e53f5c20-1c0c-4590-9051-7a1aa43991e2" providerId="ADAL" clId="{30813327-094F-4523-9BE2-764034698372}" dt="2023-01-10T09:49:26.132" v="605"/>
        <pc:sldMkLst>
          <pc:docMk/>
          <pc:sldMk cId="969561186" sldId="2511"/>
        </pc:sldMkLst>
      </pc:sldChg>
      <pc:sldChg chg="replTag delTag">
        <pc:chgData name="AL-KHAMMASH Nesreen" userId="e53f5c20-1c0c-4590-9051-7a1aa43991e2" providerId="ADAL" clId="{30813327-094F-4523-9BE2-764034698372}" dt="2023-01-10T09:12:35.126" v="222"/>
        <pc:sldMkLst>
          <pc:docMk/>
          <pc:sldMk cId="446816243" sldId="2512"/>
        </pc:sldMkLst>
      </pc:sldChg>
      <pc:sldChg chg="modSp mod replTag delTag">
        <pc:chgData name="AL-KHAMMASH Nesreen" userId="e53f5c20-1c0c-4590-9051-7a1aa43991e2" providerId="ADAL" clId="{30813327-094F-4523-9BE2-764034698372}" dt="2023-01-10T09:47:52.882" v="579"/>
        <pc:sldMkLst>
          <pc:docMk/>
          <pc:sldMk cId="1503595829" sldId="2513"/>
        </pc:sldMkLst>
        <pc:spChg chg="mod">
          <ac:chgData name="AL-KHAMMASH Nesreen" userId="e53f5c20-1c0c-4590-9051-7a1aa43991e2" providerId="ADAL" clId="{30813327-094F-4523-9BE2-764034698372}" dt="2023-01-10T09:12:21.449" v="200" actId="20577"/>
          <ac:spMkLst>
            <pc:docMk/>
            <pc:sldMk cId="1503595829" sldId="2513"/>
            <ac:spMk id="24" creationId="{4E019967-34CE-4E78-BEE2-F253D87F1434}"/>
          </ac:spMkLst>
        </pc:spChg>
      </pc:sldChg>
      <pc:sldChg chg="replTag delTag">
        <pc:chgData name="AL-KHAMMASH Nesreen" userId="e53f5c20-1c0c-4590-9051-7a1aa43991e2" providerId="ADAL" clId="{30813327-094F-4523-9BE2-764034698372}" dt="2023-01-10T09:12:35.832" v="224"/>
        <pc:sldMkLst>
          <pc:docMk/>
          <pc:sldMk cId="2130042220" sldId="2514"/>
        </pc:sldMkLst>
      </pc:sldChg>
      <pc:sldChg chg="replTag delTag">
        <pc:chgData name="AL-KHAMMASH Nesreen" userId="e53f5c20-1c0c-4590-9051-7a1aa43991e2" providerId="ADAL" clId="{30813327-094F-4523-9BE2-764034698372}" dt="2023-01-10T09:12:36.043" v="226"/>
        <pc:sldMkLst>
          <pc:docMk/>
          <pc:sldMk cId="2181074125" sldId="2515"/>
        </pc:sldMkLst>
      </pc:sldChg>
      <pc:sldChg chg="replTag delTag">
        <pc:chgData name="AL-KHAMMASH Nesreen" userId="e53f5c20-1c0c-4590-9051-7a1aa43991e2" providerId="ADAL" clId="{30813327-094F-4523-9BE2-764034698372}" dt="2023-01-10T09:12:36.443" v="228"/>
        <pc:sldMkLst>
          <pc:docMk/>
          <pc:sldMk cId="372599952" sldId="2516"/>
        </pc:sldMkLst>
      </pc:sldChg>
      <pc:sldChg chg="replTag delTag">
        <pc:chgData name="AL-KHAMMASH Nesreen" userId="e53f5c20-1c0c-4590-9051-7a1aa43991e2" providerId="ADAL" clId="{30813327-094F-4523-9BE2-764034698372}" dt="2023-01-10T09:50:30.554" v="618"/>
        <pc:sldMkLst>
          <pc:docMk/>
          <pc:sldMk cId="826796056" sldId="2518"/>
        </pc:sldMkLst>
      </pc:sldChg>
      <pc:sldChg chg="replTag delTag">
        <pc:chgData name="AL-KHAMMASH Nesreen" userId="e53f5c20-1c0c-4590-9051-7a1aa43991e2" providerId="ADAL" clId="{30813327-094F-4523-9BE2-764034698372}" dt="2023-01-10T09:12:52.110" v="344"/>
        <pc:sldMkLst>
          <pc:docMk/>
          <pc:sldMk cId="3345824997" sldId="2519"/>
        </pc:sldMkLst>
      </pc:sldChg>
      <pc:sldChg chg="replTag delTag">
        <pc:chgData name="AL-KHAMMASH Nesreen" userId="e53f5c20-1c0c-4590-9051-7a1aa43991e2" providerId="ADAL" clId="{30813327-094F-4523-9BE2-764034698372}" dt="2023-01-10T09:34:50.466" v="553"/>
        <pc:sldMkLst>
          <pc:docMk/>
          <pc:sldMk cId="3605521468" sldId="2520"/>
        </pc:sldMkLst>
      </pc:sldChg>
      <pc:sldChg chg="replTag delTag">
        <pc:chgData name="AL-KHAMMASH Nesreen" userId="e53f5c20-1c0c-4590-9051-7a1aa43991e2" providerId="ADAL" clId="{30813327-094F-4523-9BE2-764034698372}" dt="2023-01-10T09:12:48.672" v="308"/>
        <pc:sldMkLst>
          <pc:docMk/>
          <pc:sldMk cId="780183868" sldId="2521"/>
        </pc:sldMkLst>
      </pc:sldChg>
      <pc:sldChg chg="replTag delTag">
        <pc:chgData name="AL-KHAMMASH Nesreen" userId="e53f5c20-1c0c-4590-9051-7a1aa43991e2" providerId="ADAL" clId="{30813327-094F-4523-9BE2-764034698372}" dt="2023-01-10T09:35:04.175" v="561"/>
        <pc:sldMkLst>
          <pc:docMk/>
          <pc:sldMk cId="1650367949" sldId="2522"/>
        </pc:sldMkLst>
      </pc:sldChg>
      <pc:sldChg chg="addSp delSp modSp mod replTag delTag">
        <pc:chgData name="AL-KHAMMASH Nesreen" userId="e53f5c20-1c0c-4590-9051-7a1aa43991e2" providerId="ADAL" clId="{30813327-094F-4523-9BE2-764034698372}" dt="2023-01-10T09:51:35.400" v="692"/>
        <pc:sldMkLst>
          <pc:docMk/>
          <pc:sldMk cId="2732533732" sldId="2523"/>
        </pc:sldMkLst>
        <pc:spChg chg="add del mod">
          <ac:chgData name="AL-KHAMMASH Nesreen" userId="e53f5c20-1c0c-4590-9051-7a1aa43991e2" providerId="ADAL" clId="{30813327-094F-4523-9BE2-764034698372}" dt="2023-01-10T09:51:02.727" v="641" actId="478"/>
          <ac:spMkLst>
            <pc:docMk/>
            <pc:sldMk cId="2732533732" sldId="2523"/>
            <ac:spMk id="2" creationId="{2DD8119B-3BB3-4CD9-9EEA-BA1EF005AA76}"/>
          </ac:spMkLst>
        </pc:spChg>
        <pc:spChg chg="mod">
          <ac:chgData name="AL-KHAMMASH Nesreen" userId="e53f5c20-1c0c-4590-9051-7a1aa43991e2" providerId="ADAL" clId="{30813327-094F-4523-9BE2-764034698372}" dt="2023-01-10T09:51:32.001" v="686" actId="1036"/>
          <ac:spMkLst>
            <pc:docMk/>
            <pc:sldMk cId="2732533732" sldId="2523"/>
            <ac:spMk id="7" creationId="{2C090442-2BBA-438D-B1BA-2EB0EA55ECE2}"/>
          </ac:spMkLst>
        </pc:spChg>
        <pc:spChg chg="mod">
          <ac:chgData name="AL-KHAMMASH Nesreen" userId="e53f5c20-1c0c-4590-9051-7a1aa43991e2" providerId="ADAL" clId="{30813327-094F-4523-9BE2-764034698372}" dt="2023-01-10T09:51:32.001" v="686" actId="1036"/>
          <ac:spMkLst>
            <pc:docMk/>
            <pc:sldMk cId="2732533732" sldId="2523"/>
            <ac:spMk id="10" creationId="{476B7352-9F9C-4D19-8918-9796B284D711}"/>
          </ac:spMkLst>
        </pc:spChg>
        <pc:spChg chg="mod">
          <ac:chgData name="AL-KHAMMASH Nesreen" userId="e53f5c20-1c0c-4590-9051-7a1aa43991e2" providerId="ADAL" clId="{30813327-094F-4523-9BE2-764034698372}" dt="2023-01-10T09:51:32.001" v="686" actId="1036"/>
          <ac:spMkLst>
            <pc:docMk/>
            <pc:sldMk cId="2732533732" sldId="2523"/>
            <ac:spMk id="14" creationId="{C125DAD9-17A5-4530-A680-1590B3F73A16}"/>
          </ac:spMkLst>
        </pc:spChg>
        <pc:picChg chg="del mod">
          <ac:chgData name="AL-KHAMMASH Nesreen" userId="e53f5c20-1c0c-4590-9051-7a1aa43991e2" providerId="ADAL" clId="{30813327-094F-4523-9BE2-764034698372}" dt="2023-01-10T09:19:15.813" v="388" actId="478"/>
          <ac:picMkLst>
            <pc:docMk/>
            <pc:sldMk cId="2732533732" sldId="2523"/>
            <ac:picMk id="4" creationId="{12CFBB77-4BD2-4CED-B060-C7F3225571B7}"/>
          </ac:picMkLst>
        </pc:picChg>
        <pc:picChg chg="add mod">
          <ac:chgData name="AL-KHAMMASH Nesreen" userId="e53f5c20-1c0c-4590-9051-7a1aa43991e2" providerId="ADAL" clId="{30813327-094F-4523-9BE2-764034698372}" dt="2023-01-10T09:19:29.544" v="399"/>
          <ac:picMkLst>
            <pc:docMk/>
            <pc:sldMk cId="2732533732" sldId="2523"/>
            <ac:picMk id="8" creationId="{150A66D6-E012-4BC3-BDB2-A7304F55F22D}"/>
          </ac:picMkLst>
        </pc:picChg>
      </pc:sldChg>
      <pc:sldChg chg="replTag delTag">
        <pc:chgData name="AL-KHAMMASH Nesreen" userId="e53f5c20-1c0c-4590-9051-7a1aa43991e2" providerId="ADAL" clId="{30813327-094F-4523-9BE2-764034698372}" dt="2023-01-10T09:51:33.734" v="690"/>
        <pc:sldMkLst>
          <pc:docMk/>
          <pc:sldMk cId="3603838613" sldId="2524"/>
        </pc:sldMkLst>
      </pc:sldChg>
      <pc:sldChg chg="replTag delTag">
        <pc:chgData name="AL-KHAMMASH Nesreen" userId="e53f5c20-1c0c-4590-9051-7a1aa43991e2" providerId="ADAL" clId="{30813327-094F-4523-9BE2-764034698372}" dt="2023-01-10T09:19:17.428" v="390"/>
        <pc:sldMkLst>
          <pc:docMk/>
          <pc:sldMk cId="4027737544" sldId="2525"/>
        </pc:sldMkLst>
      </pc:sldChg>
      <pc:sldChg chg="replTag delTag">
        <pc:chgData name="AL-KHAMMASH Nesreen" userId="e53f5c20-1c0c-4590-9051-7a1aa43991e2" providerId="ADAL" clId="{30813327-094F-4523-9BE2-764034698372}" dt="2023-01-10T09:12:52.115" v="346"/>
        <pc:sldMkLst>
          <pc:docMk/>
          <pc:sldMk cId="2584265448" sldId="2526"/>
        </pc:sldMkLst>
      </pc:sldChg>
      <pc:sldChg chg="replTag delTag">
        <pc:chgData name="AL-KHAMMASH Nesreen" userId="e53f5c20-1c0c-4590-9051-7a1aa43991e2" providerId="ADAL" clId="{30813327-094F-4523-9BE2-764034698372}" dt="2023-01-10T09:12:52.116" v="348"/>
        <pc:sldMkLst>
          <pc:docMk/>
          <pc:sldMk cId="4176437767" sldId="2527"/>
        </pc:sldMkLst>
      </pc:sldChg>
      <pc:sldChg chg="replTag delTag">
        <pc:chgData name="AL-KHAMMASH Nesreen" userId="e53f5c20-1c0c-4590-9051-7a1aa43991e2" providerId="ADAL" clId="{30813327-094F-4523-9BE2-764034698372}" dt="2023-01-10T09:34:43.616" v="551"/>
        <pc:sldMkLst>
          <pc:docMk/>
          <pc:sldMk cId="2746536952" sldId="2528"/>
        </pc:sldMkLst>
      </pc:sldChg>
      <pc:sldChg chg="replTag delTag">
        <pc:chgData name="AL-KHAMMASH Nesreen" userId="e53f5c20-1c0c-4590-9051-7a1aa43991e2" providerId="ADAL" clId="{30813327-094F-4523-9BE2-764034698372}" dt="2023-01-10T09:12:48.672" v="324"/>
        <pc:sldMkLst>
          <pc:docMk/>
          <pc:sldMk cId="1596878422" sldId="2529"/>
        </pc:sldMkLst>
      </pc:sldChg>
      <pc:sldChg chg="replTag delTag">
        <pc:chgData name="AL-KHAMMASH Nesreen" userId="e53f5c20-1c0c-4590-9051-7a1aa43991e2" providerId="ADAL" clId="{30813327-094F-4523-9BE2-764034698372}" dt="2023-01-10T09:12:48.672" v="326"/>
        <pc:sldMkLst>
          <pc:docMk/>
          <pc:sldMk cId="3414995465" sldId="2530"/>
        </pc:sldMkLst>
      </pc:sldChg>
      <pc:sldChg chg="replTag delTag">
        <pc:chgData name="AL-KHAMMASH Nesreen" userId="e53f5c20-1c0c-4590-9051-7a1aa43991e2" providerId="ADAL" clId="{30813327-094F-4523-9BE2-764034698372}" dt="2023-01-10T09:12:48.672" v="328"/>
        <pc:sldMkLst>
          <pc:docMk/>
          <pc:sldMk cId="2630608323" sldId="2531"/>
        </pc:sldMkLst>
      </pc:sldChg>
      <pc:sldChg chg="replTag delTag">
        <pc:chgData name="AL-KHAMMASH Nesreen" userId="e53f5c20-1c0c-4590-9051-7a1aa43991e2" providerId="ADAL" clId="{30813327-094F-4523-9BE2-764034698372}" dt="2023-01-10T09:12:48.672" v="330"/>
        <pc:sldMkLst>
          <pc:docMk/>
          <pc:sldMk cId="4039001612" sldId="2533"/>
        </pc:sldMkLst>
      </pc:sldChg>
      <pc:sldChg chg="replTag delTag">
        <pc:chgData name="AL-KHAMMASH Nesreen" userId="e53f5c20-1c0c-4590-9051-7a1aa43991e2" providerId="ADAL" clId="{30813327-094F-4523-9BE2-764034698372}" dt="2023-01-10T09:11:18.393" v="168"/>
        <pc:sldMkLst>
          <pc:docMk/>
          <pc:sldMk cId="2090251194" sldId="2534"/>
        </pc:sldMkLst>
      </pc:sldChg>
      <pc:sldChg chg="replTag delTag">
        <pc:chgData name="AL-KHAMMASH Nesreen" userId="e53f5c20-1c0c-4590-9051-7a1aa43991e2" providerId="ADAL" clId="{30813327-094F-4523-9BE2-764034698372}" dt="2023-01-10T09:11:17.960" v="166"/>
        <pc:sldMkLst>
          <pc:docMk/>
          <pc:sldMk cId="463080356" sldId="2535"/>
        </pc:sldMkLst>
      </pc:sldChg>
      <pc:sldChg chg="replTag delTag">
        <pc:chgData name="AL-KHAMMASH Nesreen" userId="e53f5c20-1c0c-4590-9051-7a1aa43991e2" providerId="ADAL" clId="{30813327-094F-4523-9BE2-764034698372}" dt="2023-01-10T09:48:00.049" v="581"/>
        <pc:sldMkLst>
          <pc:docMk/>
          <pc:sldMk cId="3389306567" sldId="2536"/>
        </pc:sldMkLst>
      </pc:sldChg>
      <pc:sldChg chg="replTag delTag">
        <pc:chgData name="AL-KHAMMASH Nesreen" userId="e53f5c20-1c0c-4590-9051-7a1aa43991e2" providerId="ADAL" clId="{30813327-094F-4523-9BE2-764034698372}" dt="2023-01-10T09:51:49.702" v="698"/>
        <pc:sldMkLst>
          <pc:docMk/>
          <pc:sldMk cId="2786098164" sldId="2537"/>
        </pc:sldMkLst>
      </pc:sldChg>
      <pc:sldChg chg="replTag delTag">
        <pc:chgData name="AL-KHAMMASH Nesreen" userId="e53f5c20-1c0c-4590-9051-7a1aa43991e2" providerId="ADAL" clId="{30813327-094F-4523-9BE2-764034698372}" dt="2023-01-10T09:35:00.570" v="559"/>
        <pc:sldMkLst>
          <pc:docMk/>
          <pc:sldMk cId="1786800884" sldId="2538"/>
        </pc:sldMkLst>
      </pc:sldChg>
    </pc:docChg>
  </pc:docChgLst>
  <pc:docChgLst>
    <pc:chgData name="KHAMMASH Nesreen" userId="e53f5c20-1c0c-4590-9051-7a1aa43991e2" providerId="ADAL" clId="{9256E1A7-D9EC-48A4-B016-5FA2EB2C13A1}"/>
    <pc:docChg chg="modSld">
      <pc:chgData name="KHAMMASH Nesreen" userId="e53f5c20-1c0c-4590-9051-7a1aa43991e2" providerId="ADAL" clId="{9256E1A7-D9EC-48A4-B016-5FA2EB2C13A1}" dt="2022-07-26T10:17:07.393" v="1" actId="20577"/>
      <pc:docMkLst>
        <pc:docMk/>
      </pc:docMkLst>
      <pc:sldChg chg="modSp mod">
        <pc:chgData name="KHAMMASH Nesreen" userId="e53f5c20-1c0c-4590-9051-7a1aa43991e2" providerId="ADAL" clId="{9256E1A7-D9EC-48A4-B016-5FA2EB2C13A1}" dt="2022-07-26T10:17:07.393" v="1" actId="20577"/>
        <pc:sldMkLst>
          <pc:docMk/>
          <pc:sldMk cId="3215510247" sldId="700"/>
        </pc:sldMkLst>
        <pc:spChg chg="mod">
          <ac:chgData name="KHAMMASH Nesreen" userId="e53f5c20-1c0c-4590-9051-7a1aa43991e2" providerId="ADAL" clId="{9256E1A7-D9EC-48A4-B016-5FA2EB2C13A1}" dt="2022-07-26T10:17:07.393" v="1" actId="20577"/>
          <ac:spMkLst>
            <pc:docMk/>
            <pc:sldMk cId="3215510247" sldId="700"/>
            <ac:spMk id="4" creationId="{ECEF1903-3915-4016-9EAE-CDEB3400934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https://isogva-my.sharepoint.com/personal/khammash_iso_org/Documents/Desktop/Digital%20Accessibility%20Survey%20-%20Summary%20Report.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1" Type="http://schemas.openxmlformats.org/officeDocument/2006/relationships/oleObject" Target="https://isogva-my.sharepoint.com/personal/khammash_iso_org/Documents/Desktop/Digital%20Accessibility%20Survey%20-%20Summary%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latin typeface="Arial" panose="020B0604020202020204" pitchFamily="34" charset="0"/>
                <a:cs typeface="Arial" panose="020B0604020202020204" pitchFamily="34" charset="0"/>
              </a:rPr>
              <a:t>Response rate per region</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rgbClr val="3494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C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Sheet3!$A$1:$A$7</c:f>
              <c:strCache>
                <c:ptCount val="7"/>
                <c:pt idx="0">
                  <c:v>R1: Arab</c:v>
                </c:pt>
                <c:pt idx="1">
                  <c:v>R2: Caribbean</c:v>
                </c:pt>
                <c:pt idx="2">
                  <c:v>R3: C. &amp; E. Europe</c:v>
                </c:pt>
                <c:pt idx="3">
                  <c:v>R4: C. &amp; W. Africa</c:v>
                </c:pt>
                <c:pt idx="4">
                  <c:v>R5: E. S. &amp; S.E Asia</c:v>
                </c:pt>
                <c:pt idx="5">
                  <c:v>R6: E. &amp; S. Africa</c:v>
                </c:pt>
                <c:pt idx="6">
                  <c:v>R7: L. America</c:v>
                </c:pt>
              </c:strCache>
            </c:strRef>
          </c:cat>
          <c:val>
            <c:numRef>
              <c:f>Sheet3!$B$1:$B$7</c:f>
              <c:numCache>
                <c:formatCode>General</c:formatCode>
                <c:ptCount val="7"/>
                <c:pt idx="0">
                  <c:v>9</c:v>
                </c:pt>
                <c:pt idx="1">
                  <c:v>10</c:v>
                </c:pt>
                <c:pt idx="2">
                  <c:v>9</c:v>
                </c:pt>
                <c:pt idx="3">
                  <c:v>10</c:v>
                </c:pt>
                <c:pt idx="4">
                  <c:v>14</c:v>
                </c:pt>
                <c:pt idx="5">
                  <c:v>13</c:v>
                </c:pt>
                <c:pt idx="6">
                  <c:v>15</c:v>
                </c:pt>
              </c:numCache>
            </c:numRef>
          </c:val>
          <c:extLst>
            <c:ext xmlns:c16="http://schemas.microsoft.com/office/drawing/2014/chart" uri="{C3380CC4-5D6E-409C-BE32-E72D297353CC}">
              <c16:uniqueId val="{00000000-3E24-4DE0-A88F-D1B3C7BBBF37}"/>
            </c:ext>
          </c:extLst>
        </c:ser>
        <c:dLbls>
          <c:showLegendKey val="0"/>
          <c:showVal val="0"/>
          <c:showCatName val="0"/>
          <c:showSerName val="0"/>
          <c:showPercent val="0"/>
          <c:showBubbleSize val="0"/>
        </c:dLbls>
        <c:gapWidth val="182"/>
        <c:axId val="654317448"/>
        <c:axId val="654314496"/>
      </c:barChart>
      <c:catAx>
        <c:axId val="654317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314496"/>
        <c:crosses val="autoZero"/>
        <c:auto val="1"/>
        <c:lblAlgn val="ctr"/>
        <c:lblOffset val="100"/>
        <c:noMultiLvlLbl val="0"/>
      </c:catAx>
      <c:valAx>
        <c:axId val="654314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4317448"/>
        <c:crosses val="autoZero"/>
        <c:crossBetween val="between"/>
      </c:valAx>
      <c:spPr>
        <a:noFill/>
        <a:ln>
          <a:noFill/>
        </a:ln>
        <a:effectLst/>
      </c:spPr>
    </c:plotArea>
    <c:plotVisOnly val="1"/>
    <c:dispBlanksAs val="gap"/>
    <c:showDLblsOverMax val="0"/>
  </c:chart>
  <c:spPr>
    <a:noFill/>
    <a:ln>
      <a:solidFill>
        <a:sysClr val="window" lastClr="FFFFFF">
          <a:lumMod val="50000"/>
        </a:sysClr>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rial" panose="020B0604020202020204" pitchFamily="34" charset="0"/>
                <a:cs typeface="Arial" panose="020B0604020202020204" pitchFamily="34" charset="0"/>
              </a:defRPr>
            </a:pPr>
            <a:r>
              <a:rPr lang="en-US" b="1" dirty="0">
                <a:latin typeface="Arial" panose="020B0604020202020204" pitchFamily="34" charset="0"/>
                <a:cs typeface="Arial" panose="020B0604020202020204" pitchFamily="34" charset="0"/>
              </a:rPr>
              <a:t>Age - Organization representatives</a:t>
            </a:r>
          </a:p>
        </c:rich>
      </c:tx>
      <c:overlay val="0"/>
    </c:title>
    <c:autoTitleDeleted val="0"/>
    <c:plotArea>
      <c:layout/>
      <c:pieChart>
        <c:varyColors val="1"/>
        <c:ser>
          <c:idx val="0"/>
          <c:order val="0"/>
          <c:dPt>
            <c:idx val="0"/>
            <c:bubble3D val="0"/>
            <c:spPr>
              <a:solidFill>
                <a:schemeClr val="bg1">
                  <a:lumMod val="75000"/>
                </a:schemeClr>
              </a:solidFill>
            </c:spPr>
            <c:extLst>
              <c:ext xmlns:c16="http://schemas.microsoft.com/office/drawing/2014/chart" uri="{C3380CC4-5D6E-409C-BE32-E72D297353CC}">
                <c16:uniqueId val="{00000006-38F6-49FE-8031-0932CA104F91}"/>
              </c:ext>
            </c:extLst>
          </c:dPt>
          <c:dPt>
            <c:idx val="1"/>
            <c:bubble3D val="0"/>
            <c:spPr>
              <a:solidFill>
                <a:srgbClr val="92D050"/>
              </a:solidFill>
            </c:spPr>
            <c:extLst>
              <c:ext xmlns:c16="http://schemas.microsoft.com/office/drawing/2014/chart" uri="{C3380CC4-5D6E-409C-BE32-E72D297353CC}">
                <c16:uniqueId val="{00000007-38F6-49FE-8031-0932CA104F91}"/>
              </c:ext>
            </c:extLst>
          </c:dPt>
          <c:dPt>
            <c:idx val="2"/>
            <c:bubble3D val="0"/>
            <c:spPr>
              <a:solidFill>
                <a:srgbClr val="6776E7"/>
              </a:solidFill>
            </c:spPr>
            <c:extLst>
              <c:ext xmlns:c16="http://schemas.microsoft.com/office/drawing/2014/chart" uri="{C3380CC4-5D6E-409C-BE32-E72D297353CC}">
                <c16:uniqueId val="{00000003-38F6-49FE-8031-0932CA104F91}"/>
              </c:ext>
            </c:extLst>
          </c:dPt>
          <c:dPt>
            <c:idx val="3"/>
            <c:bubble3D val="0"/>
            <c:spPr>
              <a:solidFill>
                <a:schemeClr val="accent6"/>
              </a:solidFill>
            </c:spPr>
            <c:extLst>
              <c:ext xmlns:c16="http://schemas.microsoft.com/office/drawing/2014/chart" uri="{C3380CC4-5D6E-409C-BE32-E72D297353CC}">
                <c16:uniqueId val="{00000002-38F6-49FE-8031-0932CA104F91}"/>
              </c:ext>
            </c:extLst>
          </c:dPt>
          <c:dPt>
            <c:idx val="4"/>
            <c:bubble3D val="0"/>
            <c:spPr>
              <a:solidFill>
                <a:schemeClr val="bg2">
                  <a:lumMod val="75000"/>
                </a:schemeClr>
              </a:solidFill>
            </c:spPr>
            <c:extLst>
              <c:ext xmlns:c16="http://schemas.microsoft.com/office/drawing/2014/chart" uri="{C3380CC4-5D6E-409C-BE32-E72D297353CC}">
                <c16:uniqueId val="{00000005-38F6-49FE-8031-0932CA104F91}"/>
              </c:ext>
            </c:extLst>
          </c:dPt>
          <c:dPt>
            <c:idx val="5"/>
            <c:bubble3D val="0"/>
            <c:spPr>
              <a:solidFill>
                <a:schemeClr val="accent4">
                  <a:lumMod val="40000"/>
                  <a:lumOff val="60000"/>
                </a:schemeClr>
              </a:solidFill>
            </c:spPr>
            <c:extLst>
              <c:ext xmlns:c16="http://schemas.microsoft.com/office/drawing/2014/chart" uri="{C3380CC4-5D6E-409C-BE32-E72D297353CC}">
                <c16:uniqueId val="{00000004-38F6-49FE-8031-0932CA104F91}"/>
              </c:ext>
            </c:extLst>
          </c:dPt>
          <c:dLbls>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'Question 51'!$B$4:$B$9</c:f>
              <c:strCache>
                <c:ptCount val="6"/>
                <c:pt idx="0">
                  <c:v>Between 18 - 24 years old</c:v>
                </c:pt>
                <c:pt idx="1">
                  <c:v>Between 25 - 34 years old</c:v>
                </c:pt>
                <c:pt idx="2">
                  <c:v>Between 35 - 44 years old</c:v>
                </c:pt>
                <c:pt idx="3">
                  <c:v>Between 45 - 54 years old</c:v>
                </c:pt>
                <c:pt idx="4">
                  <c:v>55 years old and more</c:v>
                </c:pt>
                <c:pt idx="5">
                  <c:v>I prefer not to share</c:v>
                </c:pt>
              </c:strCache>
            </c:strRef>
          </c:cat>
          <c:val>
            <c:numRef>
              <c:f>'Question 51'!$D$4:$D$9</c:f>
              <c:numCache>
                <c:formatCode>0.0%</c:formatCode>
                <c:ptCount val="6"/>
                <c:pt idx="0">
                  <c:v>3.125E-2</c:v>
                </c:pt>
                <c:pt idx="1">
                  <c:v>9.375E-2</c:v>
                </c:pt>
                <c:pt idx="2">
                  <c:v>0.30625000000000002</c:v>
                </c:pt>
                <c:pt idx="3">
                  <c:v>0.32500000000000001</c:v>
                </c:pt>
                <c:pt idx="4">
                  <c:v>0.11874999999999999</c:v>
                </c:pt>
                <c:pt idx="5">
                  <c:v>0.125</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38F6-49FE-8031-0932CA104F91}"/>
            </c:ext>
          </c:extLst>
        </c:ser>
        <c:dLbls>
          <c:showLegendKey val="0"/>
          <c:showVal val="1"/>
          <c:showCatName val="0"/>
          <c:showSerName val="0"/>
          <c:showPercent val="0"/>
          <c:showBubbleSize val="0"/>
          <c:separator>
</c:separator>
          <c:showLeaderLines val="0"/>
        </c:dLbls>
        <c:firstSliceAng val="0"/>
      </c:pieChart>
    </c:plotArea>
    <c:legend>
      <c:legendPos val="r"/>
      <c:layout>
        <c:manualLayout>
          <c:xMode val="edge"/>
          <c:yMode val="edge"/>
          <c:x val="0.63229397537982923"/>
          <c:y val="0.24814764428675598"/>
          <c:w val="0.35657453336847106"/>
          <c:h val="0.57212324369034528"/>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zero"/>
    <c:showDLblsOverMax val="1"/>
  </c:chart>
  <c:spPr>
    <a:ln>
      <a:solidFill>
        <a:schemeClr val="tx1">
          <a:lumMod val="65000"/>
          <a:lumOff val="35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b="1">
                <a:latin typeface="Arial" panose="020B0604020202020204" pitchFamily="34" charset="0"/>
                <a:cs typeface="Arial" panose="020B0604020202020204" pitchFamily="34" charset="0"/>
              </a:defRPr>
            </a:pPr>
            <a:r>
              <a:rPr lang="en-US" sz="1800" b="1" dirty="0">
                <a:latin typeface="Arial" panose="020B0604020202020204" pitchFamily="34" charset="0"/>
                <a:cs typeface="Arial" panose="020B0604020202020204" pitchFamily="34" charset="0"/>
              </a:rPr>
              <a:t>Gender - Organization representatives</a:t>
            </a:r>
          </a:p>
        </c:rich>
      </c:tx>
      <c:overlay val="0"/>
    </c:title>
    <c:autoTitleDeleted val="0"/>
    <c:plotArea>
      <c:layout/>
      <c:pieChart>
        <c:varyColors val="1"/>
        <c:ser>
          <c:idx val="0"/>
          <c:order val="0"/>
          <c:dPt>
            <c:idx val="0"/>
            <c:bubble3D val="0"/>
            <c:spPr>
              <a:solidFill>
                <a:srgbClr val="D99C3F">
                  <a:lumMod val="40000"/>
                  <a:lumOff val="60000"/>
                </a:srgbClr>
              </a:solidFill>
            </c:spPr>
            <c:extLst>
              <c:ext xmlns:c16="http://schemas.microsoft.com/office/drawing/2014/chart" uri="{C3380CC4-5D6E-409C-BE32-E72D297353CC}">
                <c16:uniqueId val="{00000003-6080-4BFE-8260-1019E4B5FB1B}"/>
              </c:ext>
            </c:extLst>
          </c:dPt>
          <c:dPt>
            <c:idx val="1"/>
            <c:bubble3D val="0"/>
            <c:spPr>
              <a:solidFill>
                <a:srgbClr val="A35DD1"/>
              </a:solidFill>
            </c:spPr>
            <c:extLst>
              <c:ext xmlns:c16="http://schemas.microsoft.com/office/drawing/2014/chart" uri="{C3380CC4-5D6E-409C-BE32-E72D297353CC}">
                <c16:uniqueId val="{00000002-6080-4BFE-8260-1019E4B5FB1B}"/>
              </c:ext>
            </c:extLst>
          </c:dPt>
          <c:dLbls>
            <c:spPr>
              <a:noFill/>
              <a:ln>
                <a:noFill/>
              </a:ln>
              <a:effectLst/>
            </c:spPr>
            <c:txPr>
              <a:bodyPr wrap="square" lIns="38100" tIns="19050" rIns="38100" bIns="19050" anchor="ctr">
                <a:spAutoFit/>
              </a:bodyPr>
              <a:lstStyle/>
              <a:p>
                <a:pPr>
                  <a:defRPr sz="16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extLst>
          </c:dLbls>
          <c:cat>
            <c:strRef>
              <c:f>'Question 50'!$B$4:$B$6</c:f>
              <c:strCache>
                <c:ptCount val="3"/>
                <c:pt idx="0">
                  <c:v>Female</c:v>
                </c:pt>
                <c:pt idx="1">
                  <c:v>Male</c:v>
                </c:pt>
                <c:pt idx="2">
                  <c:v>I prefer not to disclose</c:v>
                </c:pt>
              </c:strCache>
            </c:strRef>
          </c:cat>
          <c:val>
            <c:numRef>
              <c:f>'Question 50'!$D$4:$D$6</c:f>
              <c:numCache>
                <c:formatCode>0.0%</c:formatCode>
                <c:ptCount val="3"/>
                <c:pt idx="0">
                  <c:v>0.4375</c:v>
                </c:pt>
                <c:pt idx="1">
                  <c:v>0.54374999999999996</c:v>
                </c:pt>
                <c:pt idx="2">
                  <c:v>1.8749999999999999E-2</c:v>
                </c:pt>
              </c:numCache>
            </c:numRef>
          </c:val>
          <c:extLst>
            <c:ext xmlns:c15="http://schemas.microsoft.com/office/drawing/2012/chart" uri="{02D57815-91ED-43cb-92C2-25804820EDAC}">
              <c15:filteredSeriesTitle>
                <c15:tx>
                  <c:strRef>
                    <c:extLst>
                      <c:ext uri="{02D57815-91ED-43cb-92C2-25804820EDAC}">
                        <c15:formulaRef>
                          <c15:sqref>
              </c15:sqref>
                        </c15:formulaRef>
                      </c:ext>
                    </c:extLst>
                    <c:strCache>
                      <c:ptCount val="1"/>
                    </c:strCache>
                  </c:strRef>
                </c15:tx>
              </c15:filteredSeriesTitle>
            </c:ext>
            <c:ext xmlns:c16="http://schemas.microsoft.com/office/drawing/2014/chart" uri="{C3380CC4-5D6E-409C-BE32-E72D297353CC}">
              <c16:uniqueId val="{00000000-6080-4BFE-8260-1019E4B5FB1B}"/>
            </c:ext>
          </c:extLst>
        </c:ser>
        <c:dLbls>
          <c:showLegendKey val="0"/>
          <c:showVal val="1"/>
          <c:showCatName val="0"/>
          <c:showSerName val="0"/>
          <c:showPercent val="0"/>
          <c:showBubbleSize val="0"/>
          <c:separator>
</c:separator>
          <c:showLeaderLines val="0"/>
        </c:dLbls>
        <c:firstSliceAng val="0"/>
      </c:pieChart>
    </c:plotArea>
    <c:legend>
      <c:legendPos val="r"/>
      <c:overlay val="0"/>
      <c:txPr>
        <a:bodyPr/>
        <a:lstStyle/>
        <a:p>
          <a:pPr>
            <a:defRPr sz="1800">
              <a:latin typeface="Arial" panose="020B0604020202020204" pitchFamily="34" charset="0"/>
              <a:cs typeface="Arial" panose="020B0604020202020204" pitchFamily="34" charset="0"/>
            </a:defRPr>
          </a:pPr>
          <a:endParaRPr lang="en-US"/>
        </a:p>
      </c:txPr>
    </c:legend>
    <c:plotVisOnly val="1"/>
    <c:dispBlanksAs val="zero"/>
    <c:showDLblsOverMax val="1"/>
  </c:chart>
  <c:spPr>
    <a:ln>
      <a:solidFill>
        <a:sysClr val="windowText" lastClr="000000">
          <a:lumMod val="65000"/>
          <a:lumOff val="35000"/>
        </a:sysClr>
      </a:solid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a:latin typeface="Arial" panose="020B0604020202020204" pitchFamily="34" charset="0"/>
                <a:cs typeface="Arial" panose="020B0604020202020204" pitchFamily="34" charset="0"/>
              </a:defRPr>
            </a:pPr>
            <a:r>
              <a:rPr lang="en-US" b="1" dirty="0">
                <a:latin typeface="Arial" panose="020B0604020202020204" pitchFamily="34" charset="0"/>
                <a:cs typeface="Arial" panose="020B0604020202020204" pitchFamily="34" charset="0"/>
              </a:rPr>
              <a:t>How does your organization rate the importance of developing the following eLearning courses by ISO during 2022-2023?</a:t>
            </a:r>
          </a:p>
        </c:rich>
      </c:tx>
      <c:overlay val="0"/>
    </c:title>
    <c:autoTitleDeleted val="0"/>
    <c:plotArea>
      <c:layout/>
      <c:barChart>
        <c:barDir val="col"/>
        <c:grouping val="stacked"/>
        <c:varyColors val="0"/>
        <c:ser>
          <c:idx val="0"/>
          <c:order val="0"/>
          <c:tx>
            <c:v>Extremely important</c:v>
          </c:tx>
          <c:spPr>
            <a:solidFill>
              <a:schemeClr val="accent6"/>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34'!$B$4:$B$9</c:f>
              <c:strCache>
                <c:ptCount val="6"/>
                <c:pt idx="0">
                  <c:v>Good standardization Practices (GSP)</c:v>
                </c:pt>
                <c:pt idx="1">
                  <c:v>Stakeholder engagement</c:v>
                </c:pt>
                <c:pt idx="2">
                  <c:v>Development of International Standards</c:v>
                </c:pt>
                <c:pt idx="3">
                  <c:v>Structure and drafting of International Standards</c:v>
                </c:pt>
                <c:pt idx="4">
                  <c:v>Leadership and Management Development (LMD)</c:v>
                </c:pt>
                <c:pt idx="5">
                  <c:v>Fundamentals of conformity assessment and an overview on CASCO toolbox</c:v>
                </c:pt>
              </c:strCache>
            </c:strRef>
          </c:cat>
          <c:val>
            <c:numRef>
              <c:f>'Question 34'!$D$4:$D$9</c:f>
              <c:numCache>
                <c:formatCode>General</c:formatCode>
                <c:ptCount val="6"/>
                <c:pt idx="0">
                  <c:v>41</c:v>
                </c:pt>
                <c:pt idx="1">
                  <c:v>36</c:v>
                </c:pt>
                <c:pt idx="2">
                  <c:v>24</c:v>
                </c:pt>
                <c:pt idx="3">
                  <c:v>17</c:v>
                </c:pt>
                <c:pt idx="4">
                  <c:v>35</c:v>
                </c:pt>
                <c:pt idx="5">
                  <c:v>35</c:v>
                </c:pt>
              </c:numCache>
            </c:numRef>
          </c:val>
          <c:extLst>
            <c:ext xmlns:c16="http://schemas.microsoft.com/office/drawing/2014/chart" uri="{C3380CC4-5D6E-409C-BE32-E72D297353CC}">
              <c16:uniqueId val="{00000000-5A5B-4ECD-B8BC-D8408A29CB36}"/>
            </c:ext>
          </c:extLst>
        </c:ser>
        <c:ser>
          <c:idx val="1"/>
          <c:order val="1"/>
          <c:tx>
            <c:v>Very important</c:v>
          </c:tx>
          <c:spPr>
            <a:solidFill>
              <a:srgbClr val="6776E7"/>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34'!$B$4:$B$9</c:f>
              <c:strCache>
                <c:ptCount val="6"/>
                <c:pt idx="0">
                  <c:v>Good standardization Practices (GSP)</c:v>
                </c:pt>
                <c:pt idx="1">
                  <c:v>Stakeholder engagement</c:v>
                </c:pt>
                <c:pt idx="2">
                  <c:v>Development of International Standards</c:v>
                </c:pt>
                <c:pt idx="3">
                  <c:v>Structure and drafting of International Standards</c:v>
                </c:pt>
                <c:pt idx="4">
                  <c:v>Leadership and Management Development (LMD)</c:v>
                </c:pt>
                <c:pt idx="5">
                  <c:v>Fundamentals of conformity assessment and an overview on CASCO toolbox</c:v>
                </c:pt>
              </c:strCache>
            </c:strRef>
          </c:cat>
          <c:val>
            <c:numRef>
              <c:f>'Question 34'!$E$4:$E$9</c:f>
              <c:numCache>
                <c:formatCode>General</c:formatCode>
                <c:ptCount val="6"/>
                <c:pt idx="0">
                  <c:v>28</c:v>
                </c:pt>
                <c:pt idx="1">
                  <c:v>34</c:v>
                </c:pt>
                <c:pt idx="2">
                  <c:v>38</c:v>
                </c:pt>
                <c:pt idx="3">
                  <c:v>44</c:v>
                </c:pt>
                <c:pt idx="4">
                  <c:v>34</c:v>
                </c:pt>
                <c:pt idx="5">
                  <c:v>32</c:v>
                </c:pt>
              </c:numCache>
            </c:numRef>
          </c:val>
          <c:extLst>
            <c:ext xmlns:c16="http://schemas.microsoft.com/office/drawing/2014/chart" uri="{C3380CC4-5D6E-409C-BE32-E72D297353CC}">
              <c16:uniqueId val="{00000001-5A5B-4ECD-B8BC-D8408A29CB36}"/>
            </c:ext>
          </c:extLst>
        </c:ser>
        <c:ser>
          <c:idx val="2"/>
          <c:order val="2"/>
          <c:tx>
            <c:v>Moderately important</c:v>
          </c:tx>
          <c:spPr>
            <a:solidFill>
              <a:schemeClr val="accent4">
                <a:lumMod val="40000"/>
                <a:lumOff val="60000"/>
              </a:schemeClr>
            </a:solidFill>
          </c:spPr>
          <c:invertIfNegative val="0"/>
          <c:dLbls>
            <c:spPr>
              <a:noFill/>
              <a:ln>
                <a:noFill/>
              </a:ln>
              <a:effectLst/>
            </c:spPr>
            <c:txPr>
              <a:bodyPr wrap="square" lIns="38100" tIns="19050" rIns="38100" bIns="19050" anchor="ctr">
                <a:spAutoFit/>
              </a:bodyPr>
              <a:lstStyle/>
              <a:p>
                <a:pPr>
                  <a:defRPr sz="1400" b="1">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34'!$B$4:$B$9</c:f>
              <c:strCache>
                <c:ptCount val="6"/>
                <c:pt idx="0">
                  <c:v>Good standardization Practices (GSP)</c:v>
                </c:pt>
                <c:pt idx="1">
                  <c:v>Stakeholder engagement</c:v>
                </c:pt>
                <c:pt idx="2">
                  <c:v>Development of International Standards</c:v>
                </c:pt>
                <c:pt idx="3">
                  <c:v>Structure and drafting of International Standards</c:v>
                </c:pt>
                <c:pt idx="4">
                  <c:v>Leadership and Management Development (LMD)</c:v>
                </c:pt>
                <c:pt idx="5">
                  <c:v>Fundamentals of conformity assessment and an overview on CASCO toolbox</c:v>
                </c:pt>
              </c:strCache>
            </c:strRef>
          </c:cat>
          <c:val>
            <c:numRef>
              <c:f>'Question 34'!$F$4:$F$9</c:f>
              <c:numCache>
                <c:formatCode>General</c:formatCode>
                <c:ptCount val="6"/>
                <c:pt idx="0">
                  <c:v>10</c:v>
                </c:pt>
                <c:pt idx="1">
                  <c:v>9</c:v>
                </c:pt>
                <c:pt idx="2">
                  <c:v>16</c:v>
                </c:pt>
                <c:pt idx="3">
                  <c:v>17</c:v>
                </c:pt>
                <c:pt idx="4">
                  <c:v>10</c:v>
                </c:pt>
                <c:pt idx="5">
                  <c:v>12</c:v>
                </c:pt>
              </c:numCache>
            </c:numRef>
          </c:val>
          <c:extLst>
            <c:ext xmlns:c16="http://schemas.microsoft.com/office/drawing/2014/chart" uri="{C3380CC4-5D6E-409C-BE32-E72D297353CC}">
              <c16:uniqueId val="{00000002-5A5B-4ECD-B8BC-D8408A29CB36}"/>
            </c:ext>
          </c:extLst>
        </c:ser>
        <c:ser>
          <c:idx val="3"/>
          <c:order val="3"/>
          <c:tx>
            <c:v>Slightly important</c:v>
          </c:tx>
          <c:spPr>
            <a:solidFill>
              <a:srgbClr val="92D050"/>
            </a:solidFill>
          </c:spPr>
          <c:invertIfNegative val="0"/>
          <c:cat>
            <c:strRef>
              <c:f>'Question 34'!$B$4:$B$9</c:f>
              <c:strCache>
                <c:ptCount val="6"/>
                <c:pt idx="0">
                  <c:v>Good standardization Practices (GSP)</c:v>
                </c:pt>
                <c:pt idx="1">
                  <c:v>Stakeholder engagement</c:v>
                </c:pt>
                <c:pt idx="2">
                  <c:v>Development of International Standards</c:v>
                </c:pt>
                <c:pt idx="3">
                  <c:v>Structure and drafting of International Standards</c:v>
                </c:pt>
                <c:pt idx="4">
                  <c:v>Leadership and Management Development (LMD)</c:v>
                </c:pt>
                <c:pt idx="5">
                  <c:v>Fundamentals of conformity assessment and an overview on CASCO toolbox</c:v>
                </c:pt>
              </c:strCache>
            </c:strRef>
          </c:cat>
          <c:val>
            <c:numRef>
              <c:f>'Question 34'!$G$4:$G$9</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3-5A5B-4ECD-B8BC-D8408A29CB36}"/>
            </c:ext>
          </c:extLst>
        </c:ser>
        <c:ser>
          <c:idx val="4"/>
          <c:order val="4"/>
          <c:tx>
            <c:v>Not important at all</c:v>
          </c:tx>
          <c:spPr>
            <a:solidFill>
              <a:schemeClr val="bg2">
                <a:lumMod val="75000"/>
              </a:schemeClr>
            </a:solidFill>
          </c:spPr>
          <c:invertIfNegative val="0"/>
          <c:cat>
            <c:strRef>
              <c:f>'Question 34'!$B$4:$B$9</c:f>
              <c:strCache>
                <c:ptCount val="6"/>
                <c:pt idx="0">
                  <c:v>Good standardization Practices (GSP)</c:v>
                </c:pt>
                <c:pt idx="1">
                  <c:v>Stakeholder engagement</c:v>
                </c:pt>
                <c:pt idx="2">
                  <c:v>Development of International Standards</c:v>
                </c:pt>
                <c:pt idx="3">
                  <c:v>Structure and drafting of International Standards</c:v>
                </c:pt>
                <c:pt idx="4">
                  <c:v>Leadership and Management Development (LMD)</c:v>
                </c:pt>
                <c:pt idx="5">
                  <c:v>Fundamentals of conformity assessment and an overview on CASCO toolbox</c:v>
                </c:pt>
              </c:strCache>
            </c:strRef>
          </c:cat>
          <c:val>
            <c:numRef>
              <c:f>'Question 34'!$H$4:$H$9</c:f>
              <c:numCache>
                <c:formatCode>General</c:formatCode>
                <c:ptCount val="6"/>
                <c:pt idx="0">
                  <c:v>0</c:v>
                </c:pt>
                <c:pt idx="1">
                  <c:v>0</c:v>
                </c:pt>
                <c:pt idx="2">
                  <c:v>1</c:v>
                </c:pt>
                <c:pt idx="3">
                  <c:v>1</c:v>
                </c:pt>
                <c:pt idx="4">
                  <c:v>0</c:v>
                </c:pt>
                <c:pt idx="5">
                  <c:v>0</c:v>
                </c:pt>
              </c:numCache>
            </c:numRef>
          </c:val>
          <c:extLst>
            <c:ext xmlns:c16="http://schemas.microsoft.com/office/drawing/2014/chart" uri="{C3380CC4-5D6E-409C-BE32-E72D297353CC}">
              <c16:uniqueId val="{00000004-5A5B-4ECD-B8BC-D8408A29CB36}"/>
            </c:ext>
          </c:extLst>
        </c:ser>
        <c:dLbls>
          <c:showLegendKey val="0"/>
          <c:showVal val="0"/>
          <c:showCatName val="0"/>
          <c:showSerName val="0"/>
          <c:showPercent val="0"/>
          <c:showBubbleSize val="0"/>
        </c:dLbls>
        <c:gapWidth val="150"/>
        <c:overlap val="100"/>
        <c:axId val="1"/>
        <c:axId val="2"/>
      </c:barChart>
      <c:catAx>
        <c:axId val="1"/>
        <c:scaling>
          <c:orientation val="minMax"/>
        </c:scaling>
        <c:delete val="0"/>
        <c:axPos val="b"/>
        <c:numFmt formatCode="General" sourceLinked="1"/>
        <c:majorTickMark val="cross"/>
        <c:minorTickMark val="cross"/>
        <c:tickLblPos val="nextTo"/>
        <c:txPr>
          <a:bodyPr/>
          <a:lstStyle/>
          <a:p>
            <a:pPr>
              <a:defRPr sz="1400">
                <a:latin typeface="Arial" panose="020B0604020202020204" pitchFamily="34" charset="0"/>
                <a:cs typeface="Arial" panose="020B0604020202020204" pitchFamily="34" charset="0"/>
              </a:defRPr>
            </a:pPr>
            <a:endParaRPr lang="en-US"/>
          </a:p>
        </c:txPr>
        <c:crossAx val="2"/>
        <c:crosses val="autoZero"/>
        <c:auto val="1"/>
        <c:lblAlgn val="ctr"/>
        <c:lblOffset val="100"/>
        <c:noMultiLvlLbl val="1"/>
      </c:catAx>
      <c:valAx>
        <c:axId val="2"/>
        <c:scaling>
          <c:orientation val="minMax"/>
        </c:scaling>
        <c:delete val="0"/>
        <c:axPos val="l"/>
        <c:majorGridlines/>
        <c:numFmt formatCode="General" sourceLinked="1"/>
        <c:majorTickMark val="cross"/>
        <c:minorTickMark val="cross"/>
        <c:tickLblPos val="nextTo"/>
        <c:txPr>
          <a:bodyPr/>
          <a:lstStyle/>
          <a:p>
            <a:pPr>
              <a:defRPr sz="1400">
                <a:latin typeface="Arial" panose="020B0604020202020204" pitchFamily="34" charset="0"/>
                <a:cs typeface="Arial" panose="020B0604020202020204" pitchFamily="34" charset="0"/>
              </a:defRPr>
            </a:pPr>
            <a:endParaRPr lang="en-US"/>
          </a:p>
        </c:txPr>
        <c:crossAx val="1"/>
        <c:crosses val="autoZero"/>
        <c:crossBetween val="between"/>
        <c:minorUnit val="1"/>
      </c:valAx>
    </c:plotArea>
    <c:legend>
      <c:legendPos val="r"/>
      <c:layout>
        <c:manualLayout>
          <c:xMode val="edge"/>
          <c:yMode val="edge"/>
          <c:x val="0.67934315941417267"/>
          <c:y val="0.25996449999061338"/>
          <c:w val="0.32065684058582733"/>
          <c:h val="0.3564191371701369"/>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zero"/>
    <c:showDLblsOverMax val="1"/>
  </c:chart>
  <c:spPr>
    <a:ln>
      <a:solidFill>
        <a:schemeClr val="tx1">
          <a:lumMod val="65000"/>
          <a:lumOff val="35000"/>
        </a:schemeClr>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hyperlink" Target="https://capacity.iso.org/home/iso-digital-learning-solutions.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capacity.iso.org/home/iso-digital-learning-solutions.html" TargetMode="Externa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ADC83A-DD94-400C-A333-6454DE8D6FF2}" type="doc">
      <dgm:prSet loTypeId="urn:microsoft.com/office/officeart/2008/layout/VerticalCurvedList" loCatId="list" qsTypeId="urn:microsoft.com/office/officeart/2005/8/quickstyle/simple1" qsCatId="simple" csTypeId="urn:microsoft.com/office/officeart/2005/8/colors/accent3_1" csCatId="accent3" phldr="1"/>
      <dgm:spPr/>
      <dgm:t>
        <a:bodyPr/>
        <a:lstStyle/>
        <a:p>
          <a:endParaRPr lang="en-GB"/>
        </a:p>
      </dgm:t>
    </dgm:pt>
    <dgm:pt modelId="{16CF9BD2-9443-40BE-A1E4-FC86358EC094}">
      <dgm:prSet phldrT="[Text]" custT="1"/>
      <dgm:spPr/>
      <dgm:t>
        <a:bodyPr/>
        <a:lstStyle/>
        <a:p>
          <a:pPr algn="just"/>
          <a:r>
            <a:rPr lang="en-US" sz="2400" dirty="0">
              <a:latin typeface="+mn-lt"/>
            </a:rPr>
            <a:t>Identify the current practices that are implemented by ISO’s developing country members in the area of digital learning and development</a:t>
          </a:r>
          <a:endParaRPr lang="en-GB" sz="2400" dirty="0">
            <a:latin typeface="+mn-lt"/>
          </a:endParaRPr>
        </a:p>
      </dgm:t>
    </dgm:pt>
    <dgm:pt modelId="{571252B6-A9DE-4BD8-98DA-6ED541644FCD}" type="parTrans" cxnId="{6DA3DD8D-90D9-4B11-9EA7-3AB8F89BC750}">
      <dgm:prSet/>
      <dgm:spPr/>
      <dgm:t>
        <a:bodyPr/>
        <a:lstStyle/>
        <a:p>
          <a:endParaRPr lang="en-GB"/>
        </a:p>
      </dgm:t>
    </dgm:pt>
    <dgm:pt modelId="{DAC45B5B-F3FB-457D-8CD5-0BC10D78D749}" type="sibTrans" cxnId="{6DA3DD8D-90D9-4B11-9EA7-3AB8F89BC750}">
      <dgm:prSet/>
      <dgm:spPr/>
      <dgm:t>
        <a:bodyPr/>
        <a:lstStyle/>
        <a:p>
          <a:endParaRPr lang="en-GB"/>
        </a:p>
      </dgm:t>
    </dgm:pt>
    <dgm:pt modelId="{D9A63D7D-48A1-4C23-ACBB-249F2571AFBC}">
      <dgm:prSet phldrT="[Text]" custT="1"/>
      <dgm:spPr/>
      <dgm:t>
        <a:bodyPr/>
        <a:lstStyle/>
        <a:p>
          <a:r>
            <a:rPr lang="en-US" sz="2400" dirty="0">
              <a:latin typeface="+mn-lt"/>
            </a:rPr>
            <a:t>Identify the high priority needs for digital content development for ISO’s developing country members during the period 2022-2025</a:t>
          </a:r>
          <a:endParaRPr lang="en-GB" sz="2400" dirty="0">
            <a:latin typeface="+mn-lt"/>
          </a:endParaRPr>
        </a:p>
      </dgm:t>
    </dgm:pt>
    <dgm:pt modelId="{ED552B87-7719-499A-B0D0-0428A0FF9946}" type="parTrans" cxnId="{78F6D3AF-EE8A-4F9D-B448-1DA724EB0B1C}">
      <dgm:prSet/>
      <dgm:spPr/>
      <dgm:t>
        <a:bodyPr/>
        <a:lstStyle/>
        <a:p>
          <a:endParaRPr lang="en-GB"/>
        </a:p>
      </dgm:t>
    </dgm:pt>
    <dgm:pt modelId="{99792F56-8D67-42C6-9237-6342BE334AE2}" type="sibTrans" cxnId="{78F6D3AF-EE8A-4F9D-B448-1DA724EB0B1C}">
      <dgm:prSet/>
      <dgm:spPr/>
      <dgm:t>
        <a:bodyPr/>
        <a:lstStyle/>
        <a:p>
          <a:endParaRPr lang="en-GB"/>
        </a:p>
      </dgm:t>
    </dgm:pt>
    <dgm:pt modelId="{38AE8AA4-BBBE-4D03-9EFF-B9D1D03893DB}">
      <dgm:prSet phldrT="[Text]" custT="1"/>
      <dgm:spPr/>
      <dgm:t>
        <a:bodyPr/>
        <a:lstStyle/>
        <a:p>
          <a:pPr>
            <a:spcBef>
              <a:spcPct val="0"/>
            </a:spcBef>
          </a:pPr>
          <a:r>
            <a:rPr lang="en-US" sz="2400" dirty="0">
              <a:latin typeface="+mn-lt"/>
            </a:rPr>
            <a:t>Support the implementation of the </a:t>
          </a:r>
          <a:r>
            <a:rPr lang="en-US" sz="2400" dirty="0">
              <a:latin typeface="+mn-lt"/>
              <a:hlinkClick xmlns:r="http://schemas.openxmlformats.org/officeDocument/2006/relationships" r:id="rId1"/>
            </a:rPr>
            <a:t>ISO digital learning solutions (DLS) toolkit</a:t>
          </a:r>
          <a:endParaRPr lang="en-GB" sz="2400" dirty="0">
            <a:latin typeface="+mn-lt"/>
          </a:endParaRPr>
        </a:p>
      </dgm:t>
    </dgm:pt>
    <dgm:pt modelId="{2897F84B-AB04-4BDB-8128-7F6C01F0ADAE}" type="parTrans" cxnId="{8C8C95C7-FA9D-4240-BAEC-F6995268B2BC}">
      <dgm:prSet/>
      <dgm:spPr/>
      <dgm:t>
        <a:bodyPr/>
        <a:lstStyle/>
        <a:p>
          <a:endParaRPr lang="en-GB"/>
        </a:p>
      </dgm:t>
    </dgm:pt>
    <dgm:pt modelId="{5C2FB263-E4C0-46B7-BAB1-FB611634F41C}" type="sibTrans" cxnId="{8C8C95C7-FA9D-4240-BAEC-F6995268B2BC}">
      <dgm:prSet/>
      <dgm:spPr/>
      <dgm:t>
        <a:bodyPr/>
        <a:lstStyle/>
        <a:p>
          <a:endParaRPr lang="en-GB"/>
        </a:p>
      </dgm:t>
    </dgm:pt>
    <dgm:pt modelId="{8DB70DCD-E787-4D4A-AD52-190A9B1D4C8E}" type="pres">
      <dgm:prSet presAssocID="{D4ADC83A-DD94-400C-A333-6454DE8D6FF2}" presName="Name0" presStyleCnt="0">
        <dgm:presLayoutVars>
          <dgm:chMax val="7"/>
          <dgm:chPref val="7"/>
          <dgm:dir/>
        </dgm:presLayoutVars>
      </dgm:prSet>
      <dgm:spPr/>
    </dgm:pt>
    <dgm:pt modelId="{56C45F79-4119-49DF-A11B-9C02B9FC3365}" type="pres">
      <dgm:prSet presAssocID="{D4ADC83A-DD94-400C-A333-6454DE8D6FF2}" presName="Name1" presStyleCnt="0"/>
      <dgm:spPr/>
    </dgm:pt>
    <dgm:pt modelId="{8FFFC488-287B-4697-A325-3B9F9020AF75}" type="pres">
      <dgm:prSet presAssocID="{D4ADC83A-DD94-400C-A333-6454DE8D6FF2}" presName="cycle" presStyleCnt="0"/>
      <dgm:spPr/>
    </dgm:pt>
    <dgm:pt modelId="{683E807A-B01B-4053-8646-755D816369F1}" type="pres">
      <dgm:prSet presAssocID="{D4ADC83A-DD94-400C-A333-6454DE8D6FF2}" presName="srcNode" presStyleLbl="node1" presStyleIdx="0" presStyleCnt="3"/>
      <dgm:spPr/>
    </dgm:pt>
    <dgm:pt modelId="{7530B3F0-4E97-4C40-BDAF-859CA33F6539}" type="pres">
      <dgm:prSet presAssocID="{D4ADC83A-DD94-400C-A333-6454DE8D6FF2}" presName="conn" presStyleLbl="parChTrans1D2" presStyleIdx="0" presStyleCnt="1"/>
      <dgm:spPr/>
    </dgm:pt>
    <dgm:pt modelId="{A3FC97E0-E2C7-464E-AED3-27F50627944C}" type="pres">
      <dgm:prSet presAssocID="{D4ADC83A-DD94-400C-A333-6454DE8D6FF2}" presName="extraNode" presStyleLbl="node1" presStyleIdx="0" presStyleCnt="3"/>
      <dgm:spPr/>
    </dgm:pt>
    <dgm:pt modelId="{52EA3B45-13E0-4822-9333-90F74CD78BD7}" type="pres">
      <dgm:prSet presAssocID="{D4ADC83A-DD94-400C-A333-6454DE8D6FF2}" presName="dstNode" presStyleLbl="node1" presStyleIdx="0" presStyleCnt="3"/>
      <dgm:spPr/>
    </dgm:pt>
    <dgm:pt modelId="{D018FE56-ECFD-4772-9F98-3B0CA75E0F36}" type="pres">
      <dgm:prSet presAssocID="{16CF9BD2-9443-40BE-A1E4-FC86358EC094}" presName="text_1" presStyleLbl="node1" presStyleIdx="0" presStyleCnt="3" custLinFactNeighborY="893">
        <dgm:presLayoutVars>
          <dgm:bulletEnabled val="1"/>
        </dgm:presLayoutVars>
      </dgm:prSet>
      <dgm:spPr/>
    </dgm:pt>
    <dgm:pt modelId="{54D3BA30-97E7-4B20-A5BB-44C8EED4611C}" type="pres">
      <dgm:prSet presAssocID="{16CF9BD2-9443-40BE-A1E4-FC86358EC094}" presName="accent_1" presStyleCnt="0"/>
      <dgm:spPr/>
    </dgm:pt>
    <dgm:pt modelId="{47A880B5-CBB6-40B5-87CC-6AC1535E97E1}" type="pres">
      <dgm:prSet presAssocID="{16CF9BD2-9443-40BE-A1E4-FC86358EC094}" presName="accentRepeatNode" presStyleLbl="solidFgAcc1" presStyleIdx="0" presStyleCnt="3" custLinFactNeighborY="715"/>
      <dgm:spPr>
        <a:solidFill>
          <a:schemeClr val="bg1">
            <a:lumMod val="85000"/>
          </a:schemeClr>
        </a:solidFill>
      </dgm:spPr>
    </dgm:pt>
    <dgm:pt modelId="{D7D70F1D-8D43-4B98-9EFF-60BFE64BE9CF}" type="pres">
      <dgm:prSet presAssocID="{D9A63D7D-48A1-4C23-ACBB-249F2571AFBC}" presName="text_2" presStyleLbl="node1" presStyleIdx="1" presStyleCnt="3" custScaleY="126960">
        <dgm:presLayoutVars>
          <dgm:bulletEnabled val="1"/>
        </dgm:presLayoutVars>
      </dgm:prSet>
      <dgm:spPr/>
    </dgm:pt>
    <dgm:pt modelId="{A184A3E0-A784-4953-822B-286AE153BD13}" type="pres">
      <dgm:prSet presAssocID="{D9A63D7D-48A1-4C23-ACBB-249F2571AFBC}" presName="accent_2" presStyleCnt="0"/>
      <dgm:spPr/>
    </dgm:pt>
    <dgm:pt modelId="{D6C2CA86-DE94-4FFC-ADFB-815F2E6C0142}" type="pres">
      <dgm:prSet presAssocID="{D9A63D7D-48A1-4C23-ACBB-249F2571AFBC}" presName="accentRepeatNode" presStyleLbl="solidFgAcc1" presStyleIdx="1" presStyleCnt="3"/>
      <dgm:spPr>
        <a:solidFill>
          <a:schemeClr val="bg1">
            <a:lumMod val="50000"/>
          </a:schemeClr>
        </a:solidFill>
      </dgm:spPr>
    </dgm:pt>
    <dgm:pt modelId="{CC0E3478-3CB0-4406-8C67-113C236C4BE0}" type="pres">
      <dgm:prSet presAssocID="{38AE8AA4-BBBE-4D03-9EFF-B9D1D03893DB}" presName="text_3" presStyleLbl="node1" presStyleIdx="2" presStyleCnt="3" custScaleY="119677">
        <dgm:presLayoutVars>
          <dgm:bulletEnabled val="1"/>
        </dgm:presLayoutVars>
      </dgm:prSet>
      <dgm:spPr/>
    </dgm:pt>
    <dgm:pt modelId="{51FE33B5-2F05-458B-A474-981C74F11F30}" type="pres">
      <dgm:prSet presAssocID="{38AE8AA4-BBBE-4D03-9EFF-B9D1D03893DB}" presName="accent_3" presStyleCnt="0"/>
      <dgm:spPr/>
    </dgm:pt>
    <dgm:pt modelId="{37AA2DD2-5D91-4FA0-94BD-C2BE0A9E3983}" type="pres">
      <dgm:prSet presAssocID="{38AE8AA4-BBBE-4D03-9EFF-B9D1D03893DB}" presName="accentRepeatNode" presStyleLbl="solidFgAcc1" presStyleIdx="2" presStyleCnt="3"/>
      <dgm:spPr>
        <a:solidFill>
          <a:srgbClr val="3494BA"/>
        </a:solidFill>
      </dgm:spPr>
    </dgm:pt>
  </dgm:ptLst>
  <dgm:cxnLst>
    <dgm:cxn modelId="{6F2AC302-9A24-4DBD-A903-334C3813C37E}" type="presOf" srcId="{D9A63D7D-48A1-4C23-ACBB-249F2571AFBC}" destId="{D7D70F1D-8D43-4B98-9EFF-60BFE64BE9CF}" srcOrd="0" destOrd="0" presId="urn:microsoft.com/office/officeart/2008/layout/VerticalCurvedList"/>
    <dgm:cxn modelId="{72552408-EAB2-4A06-893D-823EAEAC09F1}" type="presOf" srcId="{DAC45B5B-F3FB-457D-8CD5-0BC10D78D749}" destId="{7530B3F0-4E97-4C40-BDAF-859CA33F6539}" srcOrd="0" destOrd="0" presId="urn:microsoft.com/office/officeart/2008/layout/VerticalCurvedList"/>
    <dgm:cxn modelId="{E26C942A-09B0-4A8C-9E57-1524C0E162CA}" type="presOf" srcId="{38AE8AA4-BBBE-4D03-9EFF-B9D1D03893DB}" destId="{CC0E3478-3CB0-4406-8C67-113C236C4BE0}" srcOrd="0" destOrd="0" presId="urn:microsoft.com/office/officeart/2008/layout/VerticalCurvedList"/>
    <dgm:cxn modelId="{39B79280-112B-4B43-B5EE-01AD40272571}" type="presOf" srcId="{D4ADC83A-DD94-400C-A333-6454DE8D6FF2}" destId="{8DB70DCD-E787-4D4A-AD52-190A9B1D4C8E}" srcOrd="0" destOrd="0" presId="urn:microsoft.com/office/officeart/2008/layout/VerticalCurvedList"/>
    <dgm:cxn modelId="{6DA3DD8D-90D9-4B11-9EA7-3AB8F89BC750}" srcId="{D4ADC83A-DD94-400C-A333-6454DE8D6FF2}" destId="{16CF9BD2-9443-40BE-A1E4-FC86358EC094}" srcOrd="0" destOrd="0" parTransId="{571252B6-A9DE-4BD8-98DA-6ED541644FCD}" sibTransId="{DAC45B5B-F3FB-457D-8CD5-0BC10D78D749}"/>
    <dgm:cxn modelId="{5ADD7293-581E-4DF7-B1D8-C83B50F8A040}" type="presOf" srcId="{16CF9BD2-9443-40BE-A1E4-FC86358EC094}" destId="{D018FE56-ECFD-4772-9F98-3B0CA75E0F36}" srcOrd="0" destOrd="0" presId="urn:microsoft.com/office/officeart/2008/layout/VerticalCurvedList"/>
    <dgm:cxn modelId="{78F6D3AF-EE8A-4F9D-B448-1DA724EB0B1C}" srcId="{D4ADC83A-DD94-400C-A333-6454DE8D6FF2}" destId="{D9A63D7D-48A1-4C23-ACBB-249F2571AFBC}" srcOrd="1" destOrd="0" parTransId="{ED552B87-7719-499A-B0D0-0428A0FF9946}" sibTransId="{99792F56-8D67-42C6-9237-6342BE334AE2}"/>
    <dgm:cxn modelId="{8C8C95C7-FA9D-4240-BAEC-F6995268B2BC}" srcId="{D4ADC83A-DD94-400C-A333-6454DE8D6FF2}" destId="{38AE8AA4-BBBE-4D03-9EFF-B9D1D03893DB}" srcOrd="2" destOrd="0" parTransId="{2897F84B-AB04-4BDB-8128-7F6C01F0ADAE}" sibTransId="{5C2FB263-E4C0-46B7-BAB1-FB611634F41C}"/>
    <dgm:cxn modelId="{4F736178-BA87-4FB1-A25F-1B4048BD6AD3}" type="presParOf" srcId="{8DB70DCD-E787-4D4A-AD52-190A9B1D4C8E}" destId="{56C45F79-4119-49DF-A11B-9C02B9FC3365}" srcOrd="0" destOrd="0" presId="urn:microsoft.com/office/officeart/2008/layout/VerticalCurvedList"/>
    <dgm:cxn modelId="{7B2B1E47-7F1C-420B-B54E-255528FEEE63}" type="presParOf" srcId="{56C45F79-4119-49DF-A11B-9C02B9FC3365}" destId="{8FFFC488-287B-4697-A325-3B9F9020AF75}" srcOrd="0" destOrd="0" presId="urn:microsoft.com/office/officeart/2008/layout/VerticalCurvedList"/>
    <dgm:cxn modelId="{DBBBD2EE-A4AA-4F0C-9142-AD630407B5D4}" type="presParOf" srcId="{8FFFC488-287B-4697-A325-3B9F9020AF75}" destId="{683E807A-B01B-4053-8646-755D816369F1}" srcOrd="0" destOrd="0" presId="urn:microsoft.com/office/officeart/2008/layout/VerticalCurvedList"/>
    <dgm:cxn modelId="{6BA62204-95C5-4EC5-830F-664B6DAB1A94}" type="presParOf" srcId="{8FFFC488-287B-4697-A325-3B9F9020AF75}" destId="{7530B3F0-4E97-4C40-BDAF-859CA33F6539}" srcOrd="1" destOrd="0" presId="urn:microsoft.com/office/officeart/2008/layout/VerticalCurvedList"/>
    <dgm:cxn modelId="{0EBC5FD4-274E-4C2F-9FB5-0A8A85BB8D64}" type="presParOf" srcId="{8FFFC488-287B-4697-A325-3B9F9020AF75}" destId="{A3FC97E0-E2C7-464E-AED3-27F50627944C}" srcOrd="2" destOrd="0" presId="urn:microsoft.com/office/officeart/2008/layout/VerticalCurvedList"/>
    <dgm:cxn modelId="{31BC9306-1387-42A0-9BA9-7E558EC13021}" type="presParOf" srcId="{8FFFC488-287B-4697-A325-3B9F9020AF75}" destId="{52EA3B45-13E0-4822-9333-90F74CD78BD7}" srcOrd="3" destOrd="0" presId="urn:microsoft.com/office/officeart/2008/layout/VerticalCurvedList"/>
    <dgm:cxn modelId="{B6F127AD-F883-4E21-93EC-A82303C5A11E}" type="presParOf" srcId="{56C45F79-4119-49DF-A11B-9C02B9FC3365}" destId="{D018FE56-ECFD-4772-9F98-3B0CA75E0F36}" srcOrd="1" destOrd="0" presId="urn:microsoft.com/office/officeart/2008/layout/VerticalCurvedList"/>
    <dgm:cxn modelId="{F4C8B7B2-3CD4-4AA8-A4AA-B0D7F6E27EC5}" type="presParOf" srcId="{56C45F79-4119-49DF-A11B-9C02B9FC3365}" destId="{54D3BA30-97E7-4B20-A5BB-44C8EED4611C}" srcOrd="2" destOrd="0" presId="urn:microsoft.com/office/officeart/2008/layout/VerticalCurvedList"/>
    <dgm:cxn modelId="{A69DB3B9-9A3C-4303-8DD8-2BA0210080C2}" type="presParOf" srcId="{54D3BA30-97E7-4B20-A5BB-44C8EED4611C}" destId="{47A880B5-CBB6-40B5-87CC-6AC1535E97E1}" srcOrd="0" destOrd="0" presId="urn:microsoft.com/office/officeart/2008/layout/VerticalCurvedList"/>
    <dgm:cxn modelId="{A1BBB030-F3C4-45F6-83E5-A3BB2D3D0F5B}" type="presParOf" srcId="{56C45F79-4119-49DF-A11B-9C02B9FC3365}" destId="{D7D70F1D-8D43-4B98-9EFF-60BFE64BE9CF}" srcOrd="3" destOrd="0" presId="urn:microsoft.com/office/officeart/2008/layout/VerticalCurvedList"/>
    <dgm:cxn modelId="{A52F6629-341D-44F4-BABD-6E01F53E57DE}" type="presParOf" srcId="{56C45F79-4119-49DF-A11B-9C02B9FC3365}" destId="{A184A3E0-A784-4953-822B-286AE153BD13}" srcOrd="4" destOrd="0" presId="urn:microsoft.com/office/officeart/2008/layout/VerticalCurvedList"/>
    <dgm:cxn modelId="{CC108CC0-1C33-44E2-AF75-BCE4C1B0E43C}" type="presParOf" srcId="{A184A3E0-A784-4953-822B-286AE153BD13}" destId="{D6C2CA86-DE94-4FFC-ADFB-815F2E6C0142}" srcOrd="0" destOrd="0" presId="urn:microsoft.com/office/officeart/2008/layout/VerticalCurvedList"/>
    <dgm:cxn modelId="{96CDDEEA-31ED-4193-A9F3-F8CD1A0B18E6}" type="presParOf" srcId="{56C45F79-4119-49DF-A11B-9C02B9FC3365}" destId="{CC0E3478-3CB0-4406-8C67-113C236C4BE0}" srcOrd="5" destOrd="0" presId="urn:microsoft.com/office/officeart/2008/layout/VerticalCurvedList"/>
    <dgm:cxn modelId="{BA76F55C-903E-43DA-B9BB-773D6FEB4082}" type="presParOf" srcId="{56C45F79-4119-49DF-A11B-9C02B9FC3365}" destId="{51FE33B5-2F05-458B-A474-981C74F11F30}" srcOrd="6" destOrd="0" presId="urn:microsoft.com/office/officeart/2008/layout/VerticalCurvedList"/>
    <dgm:cxn modelId="{14055ADA-D4F0-4FC3-A15B-B7DCE7C217B7}" type="presParOf" srcId="{51FE33B5-2F05-458B-A474-981C74F11F30}" destId="{37AA2DD2-5D91-4FA0-94BD-C2BE0A9E3983}"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0B3F0-4E97-4C40-BDAF-859CA33F6539}">
      <dsp:nvSpPr>
        <dsp:cNvPr id="0" name=""/>
        <dsp:cNvSpPr/>
      </dsp:nvSpPr>
      <dsp:spPr>
        <a:xfrm>
          <a:off x="-5610119" y="-858970"/>
          <a:ext cx="6680557" cy="6680557"/>
        </a:xfrm>
        <a:prstGeom prst="blockArc">
          <a:avLst>
            <a:gd name="adj1" fmla="val 18900000"/>
            <a:gd name="adj2" fmla="val 2700000"/>
            <a:gd name="adj3" fmla="val 323"/>
          </a:avLst>
        </a:prstGeom>
        <a:noFill/>
        <a:ln w="1270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018FE56-ECFD-4772-9F98-3B0CA75E0F36}">
      <dsp:nvSpPr>
        <dsp:cNvPr id="0" name=""/>
        <dsp:cNvSpPr/>
      </dsp:nvSpPr>
      <dsp:spPr>
        <a:xfrm>
          <a:off x="688811" y="505124"/>
          <a:ext cx="10080567" cy="992523"/>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815" tIns="60960" rIns="60960" bIns="60960" numCol="1" spcCol="1270" anchor="ctr" anchorCtr="0">
          <a:noAutofit/>
        </a:bodyPr>
        <a:lstStyle/>
        <a:p>
          <a:pPr marL="0" lvl="0" indent="0" algn="just" defTabSz="1066800">
            <a:lnSpc>
              <a:spcPct val="90000"/>
            </a:lnSpc>
            <a:spcBef>
              <a:spcPct val="0"/>
            </a:spcBef>
            <a:spcAft>
              <a:spcPct val="35000"/>
            </a:spcAft>
            <a:buNone/>
          </a:pPr>
          <a:r>
            <a:rPr lang="en-US" sz="2400" kern="1200" dirty="0">
              <a:latin typeface="+mn-lt"/>
            </a:rPr>
            <a:t>Identify the current practices that are implemented by ISO’s developing country members in the area of digital learning and development</a:t>
          </a:r>
          <a:endParaRPr lang="en-GB" sz="2400" kern="1200" dirty="0">
            <a:latin typeface="+mn-lt"/>
          </a:endParaRPr>
        </a:p>
      </dsp:txBody>
      <dsp:txXfrm>
        <a:off x="688811" y="505124"/>
        <a:ext cx="10080567" cy="992523"/>
      </dsp:txXfrm>
    </dsp:sp>
    <dsp:sp modelId="{47A880B5-CBB6-40B5-87CC-6AC1535E97E1}">
      <dsp:nvSpPr>
        <dsp:cNvPr id="0" name=""/>
        <dsp:cNvSpPr/>
      </dsp:nvSpPr>
      <dsp:spPr>
        <a:xfrm>
          <a:off x="68484" y="381066"/>
          <a:ext cx="1240654" cy="1240654"/>
        </a:xfrm>
        <a:prstGeom prst="ellipse">
          <a:avLst/>
        </a:prstGeom>
        <a:solidFill>
          <a:schemeClr val="bg1">
            <a:lumMod val="85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7D70F1D-8D43-4B98-9EFF-60BFE64BE9CF}">
      <dsp:nvSpPr>
        <dsp:cNvPr id="0" name=""/>
        <dsp:cNvSpPr/>
      </dsp:nvSpPr>
      <dsp:spPr>
        <a:xfrm>
          <a:off x="1049593" y="1851254"/>
          <a:ext cx="9719785" cy="1260107"/>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81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Identify the high priority needs for digital content development for ISO’s developing country members during the period 2022-2025</a:t>
          </a:r>
          <a:endParaRPr lang="en-GB" sz="2400" kern="1200" dirty="0">
            <a:latin typeface="+mn-lt"/>
          </a:endParaRPr>
        </a:p>
      </dsp:txBody>
      <dsp:txXfrm>
        <a:off x="1049593" y="1851254"/>
        <a:ext cx="9719785" cy="1260107"/>
      </dsp:txXfrm>
    </dsp:sp>
    <dsp:sp modelId="{D6C2CA86-DE94-4FFC-ADFB-815F2E6C0142}">
      <dsp:nvSpPr>
        <dsp:cNvPr id="0" name=""/>
        <dsp:cNvSpPr/>
      </dsp:nvSpPr>
      <dsp:spPr>
        <a:xfrm>
          <a:off x="429266" y="1860981"/>
          <a:ext cx="1240654" cy="1240654"/>
        </a:xfrm>
        <a:prstGeom prst="ellipse">
          <a:avLst/>
        </a:prstGeom>
        <a:solidFill>
          <a:schemeClr val="bg1">
            <a:lumMod val="5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0E3478-3CB0-4406-8C67-113C236C4BE0}">
      <dsp:nvSpPr>
        <dsp:cNvPr id="0" name=""/>
        <dsp:cNvSpPr/>
      </dsp:nvSpPr>
      <dsp:spPr>
        <a:xfrm>
          <a:off x="688811" y="3376182"/>
          <a:ext cx="10080567" cy="1187822"/>
        </a:xfrm>
        <a:prstGeom prst="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781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Support the implementation of the </a:t>
          </a:r>
          <a:r>
            <a:rPr lang="en-US" sz="2400" kern="1200" dirty="0">
              <a:latin typeface="+mn-lt"/>
              <a:hlinkClick xmlns:r="http://schemas.openxmlformats.org/officeDocument/2006/relationships" r:id="rId1"/>
            </a:rPr>
            <a:t>ISO digital learning solutions (DLS) toolkit</a:t>
          </a:r>
          <a:endParaRPr lang="en-GB" sz="2400" kern="1200" dirty="0">
            <a:latin typeface="+mn-lt"/>
          </a:endParaRPr>
        </a:p>
      </dsp:txBody>
      <dsp:txXfrm>
        <a:off x="688811" y="3376182"/>
        <a:ext cx="10080567" cy="1187822"/>
      </dsp:txXfrm>
    </dsp:sp>
    <dsp:sp modelId="{37AA2DD2-5D91-4FA0-94BD-C2BE0A9E3983}">
      <dsp:nvSpPr>
        <dsp:cNvPr id="0" name=""/>
        <dsp:cNvSpPr/>
      </dsp:nvSpPr>
      <dsp:spPr>
        <a:xfrm>
          <a:off x="68484" y="3349766"/>
          <a:ext cx="1240654" cy="1240654"/>
        </a:xfrm>
        <a:prstGeom prst="ellipse">
          <a:avLst/>
        </a:prstGeom>
        <a:solidFill>
          <a:srgbClr val="3494BA"/>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9E20E4-7A79-4D36-9A91-D8D403C2162A}"/>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3F444E8C-9CE2-423D-9DFE-B3E993102EBA}"/>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Footer Placeholder 3">
            <a:extLst>
              <a:ext uri="{FF2B5EF4-FFF2-40B4-BE49-F238E27FC236}">
                <a16:creationId xmlns:a16="http://schemas.microsoft.com/office/drawing/2014/main" id="{84717E7F-9B92-41F3-8526-E5ED030E4448}"/>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3A346B4A-5E4B-47BF-9C9A-3BC6BE34B50A}"/>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FD8F6FF-D7A3-4BB8-8E86-388618D0CEF1}" type="slidenum">
              <a:rPr lang="en-US" smtClean="0"/>
              <a:t>‹#›</a:t>
            </a:fld>
            <a:endParaRPr lang="en-US" dirty="0"/>
          </a:p>
        </p:txBody>
      </p:sp>
    </p:spTree>
    <p:extLst>
      <p:ext uri="{BB962C8B-B14F-4D97-AF65-F5344CB8AC3E}">
        <p14:creationId xmlns:p14="http://schemas.microsoft.com/office/powerpoint/2010/main" val="507643234"/>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1ED074D-A5C9-413A-9059-0F2FBE23BBA9}" type="slidenum">
              <a:rPr lang="en-US" smtClean="0"/>
              <a:t>‹#›</a:t>
            </a:fld>
            <a:endParaRPr lang="en-US" dirty="0"/>
          </a:p>
        </p:txBody>
      </p:sp>
    </p:spTree>
    <p:extLst>
      <p:ext uri="{BB962C8B-B14F-4D97-AF65-F5344CB8AC3E}">
        <p14:creationId xmlns:p14="http://schemas.microsoft.com/office/powerpoint/2010/main" val="45300487"/>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500063"/>
            <a:ext cx="6980237" cy="3925887"/>
          </a:xfrm>
        </p:spPr>
      </p:sp>
      <p:sp>
        <p:nvSpPr>
          <p:cNvPr id="3" name="Notizenplatzhalter 2"/>
          <p:cNvSpPr>
            <a:spLocks noGrp="1"/>
          </p:cNvSpPr>
          <p:nvPr>
            <p:ph type="body" idx="1"/>
          </p:nvPr>
        </p:nvSpPr>
        <p:spPr/>
        <p:txBody>
          <a:bodyPr/>
          <a:lstStyle/>
          <a:p>
            <a:endParaRPr lang="de-DE"/>
          </a:p>
        </p:txBody>
      </p:sp>
      <p:sp>
        <p:nvSpPr>
          <p:cNvPr id="5" name="Date Placeholder 4">
            <a:extLst>
              <a:ext uri="{FF2B5EF4-FFF2-40B4-BE49-F238E27FC236}">
                <a16:creationId xmlns:a16="http://schemas.microsoft.com/office/drawing/2014/main" id="{964D588B-D95B-4995-BA57-E427365B207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517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500063"/>
            <a:ext cx="6980237" cy="3925887"/>
          </a:xfrm>
        </p:spPr>
      </p:sp>
      <p:sp>
        <p:nvSpPr>
          <p:cNvPr id="3" name="Notizenplatzhalter 2"/>
          <p:cNvSpPr>
            <a:spLocks noGrp="1"/>
          </p:cNvSpPr>
          <p:nvPr>
            <p:ph type="body" idx="1"/>
          </p:nvPr>
        </p:nvSpPr>
        <p:spPr/>
        <p:txBody>
          <a:bodyPr/>
          <a:lstStyle/>
          <a:p>
            <a:endParaRPr lang="de-DE"/>
          </a:p>
        </p:txBody>
      </p:sp>
      <p:sp>
        <p:nvSpPr>
          <p:cNvPr id="5" name="Date Placeholder 4">
            <a:extLst>
              <a:ext uri="{FF2B5EF4-FFF2-40B4-BE49-F238E27FC236}">
                <a16:creationId xmlns:a16="http://schemas.microsoft.com/office/drawing/2014/main" id="{964D588B-D95B-4995-BA57-E427365B207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08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133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00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500063"/>
            <a:ext cx="6980237" cy="3925887"/>
          </a:xfrm>
        </p:spPr>
      </p:sp>
      <p:sp>
        <p:nvSpPr>
          <p:cNvPr id="3" name="Notizenplatzhalter 2"/>
          <p:cNvSpPr>
            <a:spLocks noGrp="1"/>
          </p:cNvSpPr>
          <p:nvPr>
            <p:ph type="body" idx="1"/>
          </p:nvPr>
        </p:nvSpPr>
        <p:spPr/>
        <p:txBody>
          <a:bodyPr/>
          <a:lstStyle/>
          <a:p>
            <a:endParaRPr lang="de-DE"/>
          </a:p>
        </p:txBody>
      </p:sp>
      <p:sp>
        <p:nvSpPr>
          <p:cNvPr id="5" name="Date Placeholder 4">
            <a:extLst>
              <a:ext uri="{FF2B5EF4-FFF2-40B4-BE49-F238E27FC236}">
                <a16:creationId xmlns:a16="http://schemas.microsoft.com/office/drawing/2014/main" id="{964D588B-D95B-4995-BA57-E427365B207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1874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249458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dirty="0">
                <a:latin typeface="Arial" panose="020B0604020202020204" pitchFamily="34" charset="0"/>
                <a:cs typeface="Arial" panose="020B0604020202020204" pitchFamily="34" charset="0"/>
              </a:rPr>
              <a:t>The subject areas are:</a:t>
            </a:r>
          </a:p>
          <a:p>
            <a:pPr marL="171450" indent="-171450">
              <a:spcAft>
                <a:spcPts val="1200"/>
              </a:spcAft>
              <a:buFont typeface="Wingdings" panose="05000000000000000000" pitchFamily="2" charset="2"/>
              <a:buChar char="§"/>
            </a:pPr>
            <a:r>
              <a:rPr lang="en-US" b="0" i="0" u="none" strike="noStrike" dirty="0">
                <a:solidFill>
                  <a:srgbClr val="000000"/>
                </a:solidFill>
                <a:effectLst/>
                <a:latin typeface="Arial" panose="020B0604020202020204" pitchFamily="34" charset="0"/>
                <a:cs typeface="Arial" panose="020B0604020202020204" pitchFamily="34" charset="0"/>
              </a:rPr>
              <a:t>Good standardization Practices (GSP)</a:t>
            </a:r>
            <a:r>
              <a:rPr lang="en-US" dirty="0">
                <a:latin typeface="Arial" panose="020B0604020202020204" pitchFamily="34" charset="0"/>
                <a:cs typeface="Arial" panose="020B0604020202020204" pitchFamily="34" charset="0"/>
              </a:rPr>
              <a:t> </a:t>
            </a:r>
          </a:p>
          <a:p>
            <a:pPr marL="171450" indent="-171450">
              <a:spcAft>
                <a:spcPts val="1200"/>
              </a:spcAft>
              <a:buFont typeface="Wingdings" panose="05000000000000000000" pitchFamily="2" charset="2"/>
              <a:buChar char="§"/>
            </a:pPr>
            <a:r>
              <a:rPr lang="en-US" b="0" i="0" u="none" strike="noStrike" dirty="0">
                <a:solidFill>
                  <a:srgbClr val="000000"/>
                </a:solidFill>
                <a:effectLst/>
                <a:latin typeface="Arial" panose="020B0604020202020204" pitchFamily="34" charset="0"/>
                <a:cs typeface="Arial" panose="020B0604020202020204" pitchFamily="34" charset="0"/>
              </a:rPr>
              <a:t>Stakeholder engagement</a:t>
            </a:r>
            <a:r>
              <a:rPr lang="en-US" dirty="0">
                <a:latin typeface="Arial" panose="020B0604020202020204" pitchFamily="34" charset="0"/>
                <a:cs typeface="Arial" panose="020B0604020202020204" pitchFamily="34" charset="0"/>
              </a:rPr>
              <a:t> </a:t>
            </a:r>
          </a:p>
          <a:p>
            <a:pPr marL="171450" indent="-171450">
              <a:spcAft>
                <a:spcPts val="1200"/>
              </a:spcAft>
              <a:buFont typeface="Wingdings" panose="05000000000000000000" pitchFamily="2" charset="2"/>
              <a:buChar char="§"/>
            </a:pPr>
            <a:r>
              <a:rPr lang="en-US" b="0" i="0" u="none" strike="noStrike" dirty="0">
                <a:solidFill>
                  <a:srgbClr val="000000"/>
                </a:solidFill>
                <a:effectLst/>
                <a:latin typeface="Arial" panose="020B0604020202020204" pitchFamily="34" charset="0"/>
                <a:cs typeface="Arial" panose="020B0604020202020204" pitchFamily="34" charset="0"/>
              </a:rPr>
              <a:t>Development of International Standards</a:t>
            </a:r>
            <a:r>
              <a:rPr lang="en-US" dirty="0">
                <a:latin typeface="Arial" panose="020B0604020202020204" pitchFamily="34" charset="0"/>
                <a:cs typeface="Arial" panose="020B0604020202020204" pitchFamily="34" charset="0"/>
              </a:rPr>
              <a:t> </a:t>
            </a:r>
          </a:p>
          <a:p>
            <a:pPr marL="171450" indent="-171450">
              <a:spcAft>
                <a:spcPts val="1200"/>
              </a:spcAft>
              <a:buFont typeface="Wingdings" panose="05000000000000000000" pitchFamily="2" charset="2"/>
              <a:buChar char="§"/>
            </a:pPr>
            <a:r>
              <a:rPr lang="en-US" b="0" i="0" u="none" strike="noStrike" dirty="0">
                <a:solidFill>
                  <a:srgbClr val="000000"/>
                </a:solidFill>
                <a:effectLst/>
                <a:latin typeface="Arial" panose="020B0604020202020204" pitchFamily="34" charset="0"/>
                <a:cs typeface="Arial" panose="020B0604020202020204" pitchFamily="34" charset="0"/>
              </a:rPr>
              <a:t>Structure and drafting of International Standards</a:t>
            </a:r>
            <a:r>
              <a:rPr lang="en-US" dirty="0">
                <a:latin typeface="Arial" panose="020B0604020202020204" pitchFamily="34" charset="0"/>
                <a:cs typeface="Arial" panose="020B0604020202020204" pitchFamily="34" charset="0"/>
              </a:rPr>
              <a:t> </a:t>
            </a:r>
          </a:p>
          <a:p>
            <a:pPr marL="171450" indent="-171450">
              <a:spcAft>
                <a:spcPts val="1200"/>
              </a:spcAft>
              <a:buFont typeface="Wingdings" panose="05000000000000000000" pitchFamily="2" charset="2"/>
              <a:buChar char="§"/>
            </a:pPr>
            <a:r>
              <a:rPr lang="en-US" b="0" i="0" u="none" strike="noStrike" dirty="0">
                <a:solidFill>
                  <a:srgbClr val="000000"/>
                </a:solidFill>
                <a:effectLst/>
                <a:latin typeface="Arial" panose="020B0604020202020204" pitchFamily="34" charset="0"/>
                <a:cs typeface="Arial" panose="020B0604020202020204" pitchFamily="34" charset="0"/>
              </a:rPr>
              <a:t>Leadership and Management Development (LMD)</a:t>
            </a:r>
            <a:r>
              <a:rPr lang="en-US" dirty="0">
                <a:latin typeface="Arial" panose="020B0604020202020204" pitchFamily="34" charset="0"/>
                <a:cs typeface="Arial" panose="020B0604020202020204" pitchFamily="34" charset="0"/>
              </a:rPr>
              <a:t> </a:t>
            </a:r>
          </a:p>
          <a:p>
            <a:pPr marL="171450" indent="-171450">
              <a:spcAft>
                <a:spcPts val="1200"/>
              </a:spcAft>
              <a:buFont typeface="Wingdings" panose="05000000000000000000" pitchFamily="2" charset="2"/>
              <a:buChar char="§"/>
            </a:pPr>
            <a:r>
              <a:rPr lang="en-US" b="0" i="0" u="none" strike="noStrike" dirty="0">
                <a:solidFill>
                  <a:srgbClr val="000000"/>
                </a:solidFill>
                <a:effectLst/>
                <a:latin typeface="Arial" panose="020B0604020202020204" pitchFamily="34" charset="0"/>
                <a:cs typeface="Arial" panose="020B0604020202020204" pitchFamily="34" charset="0"/>
              </a:rPr>
              <a:t>Fundamentals of conformity assessment and an overview on CASCO toolbox</a:t>
            </a:r>
            <a:r>
              <a:rPr lang="en-US" dirty="0">
                <a:latin typeface="Arial" panose="020B0604020202020204" pitchFamily="34" charset="0"/>
                <a:cs typeface="Arial" panose="020B0604020202020204" pitchFamily="34" charset="0"/>
              </a:rPr>
              <a:t> </a:t>
            </a:r>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752553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8719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239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2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mn-lt"/>
            </a:endParaRPr>
          </a:p>
        </p:txBody>
      </p:sp>
      <p:sp>
        <p:nvSpPr>
          <p:cNvPr id="5" name="Date Placeholder 4">
            <a:extLst>
              <a:ext uri="{FF2B5EF4-FFF2-40B4-BE49-F238E27FC236}">
                <a16:creationId xmlns:a16="http://schemas.microsoft.com/office/drawing/2014/main" id="{937915F9-60B2-48D6-99B0-1E557BCAC5F8}"/>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78764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9920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1664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3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2875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500063"/>
            <a:ext cx="6980237" cy="3925887"/>
          </a:xfrm>
        </p:spPr>
      </p:sp>
      <p:sp>
        <p:nvSpPr>
          <p:cNvPr id="3" name="Notizenplatzhalter 2"/>
          <p:cNvSpPr>
            <a:spLocks noGrp="1"/>
          </p:cNvSpPr>
          <p:nvPr>
            <p:ph type="body" idx="1"/>
          </p:nvPr>
        </p:nvSpPr>
        <p:spPr/>
        <p:txBody>
          <a:bodyPr/>
          <a:lstStyle/>
          <a:p>
            <a:endParaRPr lang="de-DE"/>
          </a:p>
        </p:txBody>
      </p:sp>
      <p:sp>
        <p:nvSpPr>
          <p:cNvPr id="5" name="Date Placeholder 4">
            <a:extLst>
              <a:ext uri="{FF2B5EF4-FFF2-40B4-BE49-F238E27FC236}">
                <a16:creationId xmlns:a16="http://schemas.microsoft.com/office/drawing/2014/main" id="{964D588B-D95B-4995-BA57-E427365B207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738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8856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200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44500" y="446088"/>
            <a:ext cx="6237288" cy="3508375"/>
          </a:xfrm>
        </p:spPr>
      </p:sp>
      <p:sp>
        <p:nvSpPr>
          <p:cNvPr id="3" name="Notizenplatzhalter 2"/>
          <p:cNvSpPr>
            <a:spLocks noGrp="1"/>
          </p:cNvSpPr>
          <p:nvPr>
            <p:ph type="body" idx="1"/>
          </p:nvPr>
        </p:nvSpPr>
        <p:spPr/>
        <p:txBody>
          <a:bodyPr/>
          <a:lstStyle/>
          <a:p>
            <a:endParaRPr lang="de-DE"/>
          </a:p>
        </p:txBody>
      </p:sp>
      <p:sp>
        <p:nvSpPr>
          <p:cNvPr id="5" name="Date Placeholder 4">
            <a:extLst>
              <a:ext uri="{FF2B5EF4-FFF2-40B4-BE49-F238E27FC236}">
                <a16:creationId xmlns:a16="http://schemas.microsoft.com/office/drawing/2014/main" id="{F8D60C4C-282F-4D0C-860C-10678098143D}"/>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72594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78246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330025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4191392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8438" y="500063"/>
            <a:ext cx="6980237" cy="3925887"/>
          </a:xfrm>
        </p:spPr>
      </p:sp>
      <p:sp>
        <p:nvSpPr>
          <p:cNvPr id="3" name="Notizenplatzhalter 2"/>
          <p:cNvSpPr>
            <a:spLocks noGrp="1"/>
          </p:cNvSpPr>
          <p:nvPr>
            <p:ph type="body" idx="1"/>
          </p:nvPr>
        </p:nvSpPr>
        <p:spPr/>
        <p:txBody>
          <a:bodyPr/>
          <a:lstStyle/>
          <a:p>
            <a:endParaRPr lang="de-DE"/>
          </a:p>
        </p:txBody>
      </p:sp>
      <p:sp>
        <p:nvSpPr>
          <p:cNvPr id="5" name="Date Placeholder 4">
            <a:extLst>
              <a:ext uri="{FF2B5EF4-FFF2-40B4-BE49-F238E27FC236}">
                <a16:creationId xmlns:a16="http://schemas.microsoft.com/office/drawing/2014/main" id="{964D588B-D95B-4995-BA57-E427365B2079}"/>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213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27905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656969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endParaRPr lang="en-US" dirty="0"/>
          </a:p>
        </p:txBody>
      </p:sp>
    </p:spTree>
    <p:extLst>
      <p:ext uri="{BB962C8B-B14F-4D97-AF65-F5344CB8AC3E}">
        <p14:creationId xmlns:p14="http://schemas.microsoft.com/office/powerpoint/2010/main" val="1820565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1133109" y="6316676"/>
            <a:ext cx="406800" cy="54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1065065677"/>
      </p:ext>
    </p:extLst>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157323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201028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3002993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419168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4255915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2862466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15228270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37040630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6603830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4258790473"/>
      </p:ext>
    </p:extLst>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GB"/>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10"/>
          </p:nvPr>
        </p:nvSpPr>
        <p:spPr/>
        <p:txBody>
          <a:bodyPr/>
          <a:lstStyle/>
          <a:p>
            <a:fld id="{449A73DB-959E-46EF-B618-B7E287DC5829}" type="datetimeFigureOut">
              <a:rPr lang="en-GB" smtClean="0"/>
              <a:t>10/01/2023</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1750E264-4483-44A6-B822-E82F6EC4B803}" type="slidenum">
              <a:rPr lang="en-GB" smtClean="0"/>
              <a:t>‹#›</a:t>
            </a:fld>
            <a:endParaRPr lang="en-GB" dirty="0"/>
          </a:p>
        </p:txBody>
      </p:sp>
    </p:spTree>
    <p:extLst>
      <p:ext uri="{BB962C8B-B14F-4D97-AF65-F5344CB8AC3E}">
        <p14:creationId xmlns:p14="http://schemas.microsoft.com/office/powerpoint/2010/main" val="29492295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2070364142"/>
      </p:ext>
    </p:extLst>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CF6FFF-FD7D-47A2-BF40-72BE5E6400FF}"/>
              </a:ext>
            </a:extLst>
          </p:cNvPr>
          <p:cNvSpPr>
            <a:spLocks noGrp="1"/>
          </p:cNvSpPr>
          <p:nvPr>
            <p:ph type="pic" sz="quarter" idx="12"/>
          </p:nvPr>
        </p:nvSpPr>
        <p:spPr>
          <a:xfrm>
            <a:off x="0" y="0"/>
            <a:ext cx="12192000" cy="6863876"/>
          </a:xfrm>
          <a:prstGeom prst="rect">
            <a:avLst/>
          </a:prstGeom>
        </p:spPr>
        <p:txBody>
          <a:bodyPr/>
          <a:lstStyle/>
          <a:p>
            <a:r>
              <a:rPr lang="en-US"/>
              <a:t>Click icon to add picture</a:t>
            </a:r>
          </a:p>
        </p:txBody>
      </p:sp>
      <p:sp>
        <p:nvSpPr>
          <p:cNvPr id="4" name="Footer Placeholder 3"/>
          <p:cNvSpPr>
            <a:spLocks noGrp="1"/>
          </p:cNvSpPr>
          <p:nvPr>
            <p:ph type="ftr" sz="quarter" idx="10"/>
          </p:nvPr>
        </p:nvSpPr>
        <p:spPr>
          <a:xfrm>
            <a:off x="11133109" y="6316676"/>
            <a:ext cx="406800" cy="54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4094707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 Title -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5" name="Espace réservé du contenu 2"/>
          <p:cNvSpPr>
            <a:spLocks noGrp="1"/>
          </p:cNvSpPr>
          <p:nvPr>
            <p:ph idx="1"/>
          </p:nvPr>
        </p:nvSpPr>
        <p:spPr>
          <a:xfrm>
            <a:off x="762000" y="2717801"/>
            <a:ext cx="10668000" cy="3408363"/>
          </a:xfrm>
          <a:prstGeom prst="rect">
            <a:avLst/>
          </a:prstGeom>
        </p:spPr>
        <p:txBody>
          <a:bodyPr lIns="0" tIns="0" rIns="0" bIns="0">
            <a:normAutofit/>
          </a:bodyPr>
          <a:lstStyle>
            <a:lvl1pPr marL="0" indent="0">
              <a:buFontTx/>
              <a:buNone/>
              <a:defRPr sz="2200">
                <a:solidFill>
                  <a:srgbClr val="3D3D3F"/>
                </a:solidFill>
                <a:latin typeface="Arial"/>
                <a:ea typeface="Arial"/>
                <a:cs typeface="Arial"/>
              </a:defRPr>
            </a:lvl1pPr>
            <a:lvl2pPr>
              <a:defRPr sz="2200">
                <a:solidFill>
                  <a:srgbClr val="3D3D3F"/>
                </a:solidFill>
                <a:latin typeface="Arial"/>
                <a:ea typeface="Arial"/>
              </a:defRPr>
            </a:lvl2pPr>
            <a:lvl3pPr>
              <a:defRPr sz="2200">
                <a:solidFill>
                  <a:srgbClr val="3D3D3F"/>
                </a:solidFill>
                <a:latin typeface="Arial"/>
                <a:ea typeface="Arial"/>
              </a:defRPr>
            </a:lvl3pPr>
            <a:lvl4pPr>
              <a:defRPr sz="2200">
                <a:solidFill>
                  <a:srgbClr val="3D3D3F"/>
                </a:solidFill>
                <a:latin typeface="Arial"/>
                <a:ea typeface="Arial"/>
              </a:defRPr>
            </a:lvl4pPr>
            <a:lvl5pPr>
              <a:defRPr sz="2200">
                <a:solidFill>
                  <a:srgbClr val="3D3D3F"/>
                </a:solidFill>
                <a:latin typeface="Arial"/>
                <a:ea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0425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4185079254"/>
      </p:ext>
    </p:extLst>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1133109" y="6316676"/>
            <a:ext cx="406800" cy="54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698460" y="565265"/>
            <a:ext cx="10801350"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19138" y="1910481"/>
            <a:ext cx="10807700" cy="480131"/>
          </a:xfrm>
          <a:prstGeom prst="rect">
            <a:avLst/>
          </a:prstGeom>
          <a:noFill/>
        </p:spPr>
        <p:txBody>
          <a:bodyPr lIns="0" rIns="0">
            <a:spAutoFit/>
          </a:bodyPr>
          <a:lstStyle>
            <a:lvl1pPr marL="0" indent="0">
              <a:buNone/>
              <a:defRPr baseline="0"/>
            </a:lvl1pPr>
          </a:lstStyle>
          <a:p>
            <a:pPr lvl="0"/>
            <a:r>
              <a:rPr lang="en-US" dirty="0"/>
              <a:t>Click to enter text</a:t>
            </a:r>
          </a:p>
        </p:txBody>
      </p:sp>
    </p:spTree>
    <p:extLst>
      <p:ext uri="{BB962C8B-B14F-4D97-AF65-F5344CB8AC3E}">
        <p14:creationId xmlns:p14="http://schemas.microsoft.com/office/powerpoint/2010/main" val="2723206702"/>
      </p:ext>
    </p:extLst>
  </p:cSld>
  <p:clrMapOvr>
    <a:masterClrMapping/>
  </p:clrMapOvr>
  <p:extLst>
    <p:ext uri="{DCECCB84-F9BA-43D5-87BE-67443E8EF086}">
      <p15:sldGuideLst xmlns:p15="http://schemas.microsoft.com/office/powerpoint/2012/main">
        <p15:guide id="1" orient="horz" pos="125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a:xfrm>
            <a:off x="11133109" y="6316676"/>
            <a:ext cx="406800" cy="547200"/>
          </a:xfrm>
          <a:prstGeom prst="rect">
            <a:avLst/>
          </a:prstGeom>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a:p>
        </p:txBody>
      </p:sp>
    </p:spTree>
    <p:extLst>
      <p:ext uri="{BB962C8B-B14F-4D97-AF65-F5344CB8AC3E}">
        <p14:creationId xmlns:p14="http://schemas.microsoft.com/office/powerpoint/2010/main" val="3750908231"/>
      </p:ext>
    </p:extLst>
  </p:cSld>
  <p:clrMapOvr>
    <a:masterClrMapping/>
  </p:clrMapOvr>
  <p:extLst>
    <p:ext uri="{DCECCB84-F9BA-43D5-87BE-67443E8EF086}">
      <p15:sldGuideLst xmlns:p15="http://schemas.microsoft.com/office/powerpoint/2012/main">
        <p15:guide id="0" pos="2933">
          <p15:clr>
            <a:srgbClr val="FBAE40"/>
          </p15:clr>
        </p15:guide>
        <p15:guide id="1" orient="horz" pos="125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DCF6FFF-FD7D-47A2-BF40-72BE5E6400FF}"/>
              </a:ext>
            </a:extLst>
          </p:cNvPr>
          <p:cNvSpPr>
            <a:spLocks noGrp="1"/>
          </p:cNvSpPr>
          <p:nvPr>
            <p:ph type="pic" sz="quarter" idx="12"/>
          </p:nvPr>
        </p:nvSpPr>
        <p:spPr>
          <a:xfrm>
            <a:off x="0" y="0"/>
            <a:ext cx="12192000" cy="6863876"/>
          </a:xfrm>
          <a:prstGeom prst="rect">
            <a:avLst/>
          </a:prstGeom>
        </p:spPr>
        <p:txBody>
          <a:bodyPr/>
          <a:lstStyle/>
          <a:p>
            <a:r>
              <a:rPr lang="en-US"/>
              <a:t>Click icon to add picture</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1161498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a:p>
        </p:txBody>
      </p:sp>
    </p:spTree>
    <p:extLst>
      <p:ext uri="{BB962C8B-B14F-4D97-AF65-F5344CB8AC3E}">
        <p14:creationId xmlns:p14="http://schemas.microsoft.com/office/powerpoint/2010/main" val="2242026875"/>
      </p:ext>
    </p:extLst>
  </p:cSld>
  <p:clrMapOvr>
    <a:masterClrMapping/>
  </p:clrMapOvr>
  <p:extLst>
    <p:ext uri="{DCECCB84-F9BA-43D5-87BE-67443E8EF086}">
      <p15:sldGuideLst xmlns:p15="http://schemas.microsoft.com/office/powerpoint/2012/main">
        <p15:guide id="0" pos="2933">
          <p15:clr>
            <a:srgbClr val="FBAE40"/>
          </p15:clr>
        </p15:guide>
        <p15:guide id="1" orient="horz" pos="125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2959644121"/>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266561690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slides (text without backgroun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708923" y="468001"/>
            <a:ext cx="10801406" cy="590931"/>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708923" y="1619999"/>
            <a:ext cx="10801406" cy="4644000"/>
          </a:xfrm>
          <a:prstGeom prst="rect">
            <a:avLst/>
          </a:prstGeom>
          <a:noFill/>
        </p:spPr>
        <p:txBody>
          <a:bodyPr lIns="0" rIns="0">
            <a:noAutofit/>
          </a:bodyPr>
          <a:lstStyle>
            <a:lvl1pPr marL="288000" indent="-288000">
              <a:lnSpc>
                <a:spcPct val="100000"/>
              </a:lnSpc>
              <a:spcBef>
                <a:spcPts val="0"/>
              </a:spcBef>
              <a:spcAft>
                <a:spcPts val="600"/>
              </a:spcAft>
              <a:buClr>
                <a:srgbClr val="FE0000"/>
              </a:buClr>
              <a:buFont typeface="Wingdings" panose="05000000000000000000" pitchFamily="2" charset="2"/>
              <a:buChar char="§"/>
              <a:defRPr sz="2400" baseline="0"/>
            </a:lvl1pPr>
          </a:lstStyle>
          <a:p>
            <a:pPr lvl="0"/>
            <a:r>
              <a:rPr lang="en-US" noProof="0" dirty="0"/>
              <a:t>Click to enter text</a:t>
            </a:r>
          </a:p>
        </p:txBody>
      </p:sp>
    </p:spTree>
    <p:extLst>
      <p:ext uri="{BB962C8B-B14F-4D97-AF65-F5344CB8AC3E}">
        <p14:creationId xmlns:p14="http://schemas.microsoft.com/office/powerpoint/2010/main" val="1117214152"/>
      </p:ext>
    </p:extLst>
  </p:cSld>
  <p:clrMapOvr>
    <a:masterClrMapping/>
  </p:clrMapOvr>
  <p:transition spd="slow">
    <p:wipe/>
  </p:transition>
  <p:extLst>
    <p:ext uri="{DCECCB84-F9BA-43D5-87BE-67443E8EF086}">
      <p15:sldGuideLst xmlns:p15="http://schemas.microsoft.com/office/powerpoint/2012/main">
        <p15:guide id="1" orient="horz" pos="125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4271012809"/>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851258389"/>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597253042"/>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2023-01-10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3331043683"/>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2023-01-10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522716439"/>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564283833"/>
      </p:ext>
    </p:extLst>
  </p:cSld>
  <p:clrMapOvr>
    <a:masterClrMapping/>
  </p:clrMapOvr>
  <p:hf sldNum="0" hd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23804933"/>
      </p:ext>
    </p:extLst>
  </p:cSld>
  <p:clrMapOvr>
    <a:masterClrMapping/>
  </p:clrMapOvr>
  <p:hf sldNum="0"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1820405816"/>
      </p:ext>
    </p:extLst>
  </p:cSld>
  <p:clrMapOvr>
    <a:masterClrMapping/>
  </p:clrMapOvr>
  <p:hf sldNum="0"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2712617020"/>
      </p:ext>
    </p:extLst>
  </p:cSld>
  <p:clrMapOvr>
    <a:masterClrMapping/>
  </p:clrMapOvr>
  <p:hf sldNum="0"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83E3D-8CF5-443A-A947-F913EE17176A}"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56369869"/>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slide Re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6" name="Title 1"/>
          <p:cNvSpPr>
            <a:spLocks noGrp="1"/>
          </p:cNvSpPr>
          <p:nvPr>
            <p:ph type="title" hasCustomPrompt="1"/>
          </p:nvPr>
        </p:nvSpPr>
        <p:spPr>
          <a:xfrm>
            <a:off x="731838" y="2967336"/>
            <a:ext cx="10808072" cy="646331"/>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25277613"/>
      </p:ext>
    </p:extLst>
  </p:cSld>
  <p:clrMapOvr>
    <a:masterClrMapping/>
  </p:clrMapOvr>
  <p:transition spd="slow">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1515414354"/>
      </p:ext>
    </p:extLst>
  </p:cSld>
  <p:clrMapOvr>
    <a:masterClrMapping/>
  </p:clrMapOvr>
  <p:hf sldNum="0"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758973882"/>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4366478"/>
      </p:ext>
    </p:extLst>
  </p:cSld>
  <p:clrMapOvr>
    <a:masterClrMapping/>
  </p:clrMapOvr>
  <p:hf sldNum="0" hd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3869947299"/>
      </p:ext>
    </p:extLst>
  </p:cSld>
  <p:clrMapOvr>
    <a:masterClrMapping/>
  </p:clrMapOvr>
  <p:hf sldNum="0" hd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4184193235"/>
      </p:ext>
    </p:extLst>
  </p:cSld>
  <p:clrMapOvr>
    <a:masterClrMapping/>
  </p:clrMapOvr>
  <p:hf sldNum="0" hd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4163459975"/>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6" name="Title 1"/>
          <p:cNvSpPr>
            <a:spLocks noGrp="1"/>
          </p:cNvSpPr>
          <p:nvPr>
            <p:ph type="title" hasCustomPrompt="1"/>
          </p:nvPr>
        </p:nvSpPr>
        <p:spPr>
          <a:xfrm>
            <a:off x="731837" y="2967335"/>
            <a:ext cx="10808071" cy="923330"/>
          </a:xfrm>
          <a:noFill/>
        </p:spPr>
        <p:txBody>
          <a:bodyPr wrap="square" lIns="0" rIns="0">
            <a:spAutoFit/>
          </a:bodyPr>
          <a:lstStyle>
            <a:lvl1pPr>
              <a:defRPr b="0"/>
            </a:lvl1pPr>
          </a:lstStyle>
          <a:p>
            <a:r>
              <a:rPr lang="en-US" dirty="0"/>
              <a:t>Click to add title</a:t>
            </a:r>
          </a:p>
        </p:txBody>
      </p:sp>
    </p:spTree>
    <p:extLst>
      <p:ext uri="{BB962C8B-B14F-4D97-AF65-F5344CB8AC3E}">
        <p14:creationId xmlns:p14="http://schemas.microsoft.com/office/powerpoint/2010/main" val="3315555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photo">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3F983E3D-8CF5-443A-A947-F913EE17176A}" type="slidenum">
              <a:rPr lang="en-US" smtClean="0"/>
              <a:pPr/>
              <a:t>‹#›</a:t>
            </a:fld>
            <a:endParaRPr lang="en-US" dirty="0"/>
          </a:p>
        </p:txBody>
      </p:sp>
      <p:sp>
        <p:nvSpPr>
          <p:cNvPr id="7" name="Title Placeholder 11"/>
          <p:cNvSpPr>
            <a:spLocks noGrp="1"/>
          </p:cNvSpPr>
          <p:nvPr>
            <p:ph type="title"/>
          </p:nvPr>
        </p:nvSpPr>
        <p:spPr>
          <a:xfrm>
            <a:off x="4622760" y="565265"/>
            <a:ext cx="6877049" cy="923330"/>
          </a:xfrm>
          <a:prstGeom prst="rect">
            <a:avLst/>
          </a:prstGeom>
          <a:noFill/>
        </p:spPr>
        <p:txBody>
          <a:bodyPr vert="horz" lIns="0" tIns="45720" rIns="0" bIns="45720" rtlCol="0" anchor="t" anchorCtr="0">
            <a:spAutoFit/>
          </a:bodyPr>
          <a:lstStyle/>
          <a:p>
            <a:r>
              <a:rPr lang="en-US" dirty="0"/>
              <a:t>Click to edit title</a:t>
            </a:r>
          </a:p>
        </p:txBody>
      </p:sp>
      <p:sp>
        <p:nvSpPr>
          <p:cNvPr id="3" name="Text Placeholder 2"/>
          <p:cNvSpPr>
            <a:spLocks noGrp="1"/>
          </p:cNvSpPr>
          <p:nvPr>
            <p:ph type="body" sz="quarter" idx="12" hasCustomPrompt="1"/>
          </p:nvPr>
        </p:nvSpPr>
        <p:spPr>
          <a:xfrm>
            <a:off x="4642964" y="1900649"/>
            <a:ext cx="6883399" cy="480131"/>
          </a:xfrm>
          <a:prstGeom prst="rect">
            <a:avLst/>
          </a:prstGeom>
          <a:noFill/>
        </p:spPr>
        <p:txBody>
          <a:bodyPr>
            <a:spAutoFit/>
          </a:bodyPr>
          <a:lstStyle>
            <a:lvl1pPr marL="0" indent="0">
              <a:buNone/>
              <a:defRPr baseline="0"/>
            </a:lvl1pPr>
          </a:lstStyle>
          <a:p>
            <a:pPr lvl="0"/>
            <a:r>
              <a:rPr lang="en-US" dirty="0"/>
              <a:t>Click to enter text</a:t>
            </a:r>
          </a:p>
        </p:txBody>
      </p:sp>
      <p:sp>
        <p:nvSpPr>
          <p:cNvPr id="8" name="Picture Placeholder 7"/>
          <p:cNvSpPr>
            <a:spLocks noGrp="1"/>
          </p:cNvSpPr>
          <p:nvPr>
            <p:ph type="pic" sz="quarter" idx="13"/>
          </p:nvPr>
        </p:nvSpPr>
        <p:spPr>
          <a:xfrm>
            <a:off x="0" y="0"/>
            <a:ext cx="3924300" cy="6864350"/>
          </a:xfrm>
        </p:spPr>
        <p:txBody>
          <a:bodyPr/>
          <a:lstStyle/>
          <a:p>
            <a:endParaRPr lang="en-US" dirty="0"/>
          </a:p>
        </p:txBody>
      </p:sp>
    </p:spTree>
    <p:extLst>
      <p:ext uri="{BB962C8B-B14F-4D97-AF65-F5344CB8AC3E}">
        <p14:creationId xmlns:p14="http://schemas.microsoft.com/office/powerpoint/2010/main" val="4005894577"/>
      </p:ext>
    </p:extLst>
  </p:cSld>
  <p:clrMapOvr>
    <a:masterClrMapping/>
  </p:clrMapOvr>
  <p:extLst>
    <p:ext uri="{DCECCB84-F9BA-43D5-87BE-67443E8EF086}">
      <p15:sldGuideLst xmlns:p15="http://schemas.microsoft.com/office/powerpoint/2012/main">
        <p15:guide id="0" pos="2933">
          <p15:clr>
            <a:srgbClr val="FBAE40"/>
          </p15:clr>
        </p15:guide>
        <p15:guide id="1" orient="horz" pos="1253">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860684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315881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0DD20E-0A8D-439F-A1A0-9310C86B2446}" type="datetimeFigureOut">
              <a:rPr lang="en-US" smtClean="0"/>
              <a:t>2023-01-10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56750-FD40-4999-AE2D-45C1331BDFE2}" type="slidenum">
              <a:rPr lang="en-US" smtClean="0"/>
              <a:t>‹#›</a:t>
            </a:fld>
            <a:endParaRPr lang="en-US" dirty="0"/>
          </a:p>
        </p:txBody>
      </p:sp>
    </p:spTree>
    <p:extLst>
      <p:ext uri="{BB962C8B-B14F-4D97-AF65-F5344CB8AC3E}">
        <p14:creationId xmlns:p14="http://schemas.microsoft.com/office/powerpoint/2010/main" val="12254337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2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2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image" Target="../media/image4.pn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theme" Target="../theme/theme13.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302304618"/>
      </p:ext>
    </p:extLst>
  </p:cSld>
  <p:clrMap bg1="lt1" tx1="dk1" bg2="lt2" tx2="dk2" accent1="accent1" accent2="accent2" accent3="accent3" accent4="accent4" accent5="accent5" accent6="accent6" hlink="hlink" folHlink="folHlink"/>
  <p:sldLayoutIdLst>
    <p:sldLayoutId id="2147483661" r:id="rId1"/>
    <p:sldLayoutId id="2147483705" r:id="rId2"/>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pos="38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2037700037"/>
      </p:ext>
    </p:extLst>
  </p:cSld>
  <p:clrMap bg1="lt1" tx1="dk1" bg2="lt2" tx2="dk2" accent1="accent1" accent2="accent2" accent3="accent3" accent4="accent4" accent5="accent5" accent6="accent6" hlink="hlink" folHlink="folHlink"/>
  <p:sldLayoutIdLst>
    <p:sldLayoutId id="2147483727" r:id="rId1"/>
    <p:sldLayoutId id="2147483728" r:id="rId2"/>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pos="38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screen">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1750953777"/>
      </p:ext>
    </p:extLst>
  </p:cSld>
  <p:clrMap bg1="lt1" tx1="dk1" bg2="lt2" tx2="dk2" accent1="accent1" accent2="accent2" accent3="accent3" accent4="accent4" accent5="accent5" accent6="accent6" hlink="hlink" folHlink="folHlink"/>
  <p:sldLayoutIdLst>
    <p:sldLayoutId id="2147483730"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orient="horz" pos="346">
          <p15:clr>
            <a:srgbClr val="F26B43"/>
          </p15:clr>
        </p15:guide>
        <p15:guide id="7" pos="38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a:t>Click to edit title</a:t>
            </a:r>
          </a:p>
        </p:txBody>
      </p:sp>
      <p:sp>
        <p:nvSpPr>
          <p:cNvPr id="2" name="Text Placeholder 1"/>
          <p:cNvSpPr>
            <a:spLocks noGrp="1"/>
          </p:cNvSpPr>
          <p:nvPr>
            <p:ph type="body" idx="1"/>
          </p:nvPr>
        </p:nvSpPr>
        <p:spPr>
          <a:xfrm>
            <a:off x="752136" y="1825625"/>
            <a:ext cx="10781052" cy="184460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754691"/>
      </p:ext>
    </p:extLst>
  </p:cSld>
  <p:clrMap bg1="lt1" tx1="dk1" bg2="lt2" tx2="dk2" accent1="accent1" accent2="accent2" accent3="accent3" accent4="accent4" accent5="accent5" accent6="accent6" hlink="hlink" folHlink="folHlink"/>
  <p:sldLayoutIdLst>
    <p:sldLayoutId id="2147483732"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2023-01-10</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F983E3D-8CF5-443A-A947-F913EE17176A}" type="slidenum">
              <a:rPr lang="en-US" smtClean="0"/>
              <a:pPr/>
              <a:t>‹#›</a:t>
            </a:fld>
            <a:endParaRPr lang="en-US" dirty="0"/>
          </a:p>
        </p:txBody>
      </p:sp>
    </p:spTree>
    <p:extLst>
      <p:ext uri="{BB962C8B-B14F-4D97-AF65-F5344CB8AC3E}">
        <p14:creationId xmlns:p14="http://schemas.microsoft.com/office/powerpoint/2010/main" val="423274862"/>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 id="2147484158" r:id="rId13"/>
    <p:sldLayoutId id="2147484159" r:id="rId14"/>
    <p:sldLayoutId id="2147484160" r:id="rId15"/>
    <p:sldLayoutId id="2147484161" r:id="rId16"/>
    <p:sldLayoutId id="2147484162" r:id="rId17"/>
    <p:sldLayoutId id="2147484163" r:id="rId18"/>
  </p:sldLayoutIdLst>
  <p:hf sldNum="0"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10"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8923" y="6330489"/>
            <a:ext cx="667871" cy="365125"/>
          </a:xfrm>
          <a:prstGeom prst="rect">
            <a:avLst/>
          </a:prstGeom>
        </p:spPr>
        <p:txBody>
          <a:bodyPr vert="horz" lIns="0" tIns="45720" rIns="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08923" y="468000"/>
            <a:ext cx="10801406" cy="576000"/>
          </a:xfrm>
          <a:prstGeom prst="rect">
            <a:avLst/>
          </a:prstGeom>
          <a:solidFill>
            <a:schemeClr val="bg1">
              <a:alpha val="60000"/>
            </a:schemeClr>
          </a:solidFill>
        </p:spPr>
        <p:txBody>
          <a:bodyPr vert="horz" lIns="0" tIns="45720" rIns="0" bIns="45720" rtlCol="0" anchor="t" anchorCtr="0">
            <a:noAutofit/>
          </a:bodyPr>
          <a:lstStyle/>
          <a:p>
            <a:r>
              <a:rPr lang="en-US" dirty="0"/>
              <a:t>Click to add title</a:t>
            </a:r>
          </a:p>
        </p:txBody>
      </p:sp>
    </p:spTree>
    <p:extLst>
      <p:ext uri="{BB962C8B-B14F-4D97-AF65-F5344CB8AC3E}">
        <p14:creationId xmlns:p14="http://schemas.microsoft.com/office/powerpoint/2010/main" val="2061442361"/>
      </p:ext>
    </p:extLst>
  </p:cSld>
  <p:clrMap bg1="lt1" tx1="dk1" bg2="lt2" tx2="dk2" accent1="accent1" accent2="accent2" accent3="accent3" accent4="accent4" accent5="accent5" accent6="accent6" hlink="hlink" folHlink="folHlink"/>
  <p:sldLayoutIdLst>
    <p:sldLayoutId id="2147483670" r:id="rId1"/>
  </p:sldLayoutIdLst>
  <p:transition spd="slow">
    <p:wipe/>
  </p:transition>
  <p:hf hdr="0" dt="0"/>
  <p:txStyles>
    <p:titleStyle>
      <a:lvl1pPr algn="l" defTabSz="914400" rtl="0" eaLnBrk="1" latinLnBrk="0" hangingPunct="1">
        <a:lnSpc>
          <a:spcPct val="90000"/>
        </a:lnSpc>
        <a:spcBef>
          <a:spcPct val="0"/>
        </a:spcBef>
        <a:buNone/>
        <a:defRPr sz="36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E0000"/>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10"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7" y="6330489"/>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2967335"/>
            <a:ext cx="10801350" cy="757130"/>
          </a:xfrm>
          <a:prstGeom prst="rect">
            <a:avLst/>
          </a:prstGeom>
          <a:noFill/>
        </p:spPr>
        <p:txBody>
          <a:bodyPr vert="horz" wrap="square" lIns="0" tIns="45720" rIns="0" bIns="45720" rtlCol="0" anchor="t" anchorCtr="0">
            <a:noAutofit/>
          </a:bodyPr>
          <a:lstStyle/>
          <a:p>
            <a:r>
              <a:rPr lang="en-US" dirty="0"/>
              <a:t>Click to add title</a:t>
            </a:r>
          </a:p>
        </p:txBody>
      </p:sp>
    </p:spTree>
    <p:extLst>
      <p:ext uri="{BB962C8B-B14F-4D97-AF65-F5344CB8AC3E}">
        <p14:creationId xmlns:p14="http://schemas.microsoft.com/office/powerpoint/2010/main" val="1535347007"/>
      </p:ext>
    </p:extLst>
  </p:cSld>
  <p:clrMap bg1="lt1" tx1="dk1" bg2="lt2" tx2="dk2" accent1="accent1" accent2="accent2" accent3="accent3" accent4="accent4" accent5="accent5" accent6="accent6" hlink="hlink" folHlink="folHlink"/>
  <p:sldLayoutIdLst>
    <p:sldLayoutId id="2147483672" r:id="rId1"/>
  </p:sldLayoutIdLst>
  <p:transition spd="slow">
    <p:wipe/>
  </p:transition>
  <p:hf hdr="0" dt="0"/>
  <p:txStyles>
    <p:titleStyle>
      <a:lvl1pPr algn="l" defTabSz="914400" rtl="0" eaLnBrk="1" latinLnBrk="0" hangingPunct="1">
        <a:lnSpc>
          <a:spcPct val="90000"/>
        </a:lnSpc>
        <a:spcBef>
          <a:spcPct val="0"/>
        </a:spcBef>
        <a:buNone/>
        <a:defRPr sz="40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265">
          <p15:clr>
            <a:srgbClr val="F26B43"/>
          </p15:clr>
        </p15:guide>
        <p15:guide id="2" pos="461">
          <p15:clr>
            <a:srgbClr val="F26B43"/>
          </p15:clr>
        </p15:guide>
        <p15:guide id="3" orient="horz" pos="3974">
          <p15:clr>
            <a:srgbClr val="F26B43"/>
          </p15:clr>
        </p15:guide>
        <p15:guide id="4" orient="horz" pos="2160">
          <p15:clr>
            <a:srgbClr val="F26B43"/>
          </p15:clr>
        </p15:guide>
        <p15:guide id="5" orient="horz" pos="346">
          <p15:clr>
            <a:srgbClr val="F26B43"/>
          </p15:clr>
        </p15:guide>
        <p15:guide id="6"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1257893411"/>
      </p:ext>
    </p:extLst>
  </p:cSld>
  <p:clrMap bg1="lt1" tx1="dk1" bg2="lt2" tx2="dk2" accent1="accent1" accent2="accent2" accent3="accent3" accent4="accent4" accent5="accent5" accent6="accent6" hlink="hlink" folHlink="folHlink"/>
  <p:sldLayoutIdLst>
    <p:sldLayoutId id="2147483676"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orient="horz" pos="346">
          <p15:clr>
            <a:srgbClr val="F26B43"/>
          </p15:clr>
        </p15:guide>
        <p15:guide id="7"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dirty="0"/>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edit title</a:t>
            </a:r>
          </a:p>
        </p:txBody>
      </p:sp>
      <p:sp>
        <p:nvSpPr>
          <p:cNvPr id="2" name="Text Placeholder 1"/>
          <p:cNvSpPr>
            <a:spLocks noGrp="1"/>
          </p:cNvSpPr>
          <p:nvPr>
            <p:ph type="body" idx="1"/>
          </p:nvPr>
        </p:nvSpPr>
        <p:spPr>
          <a:xfrm>
            <a:off x="752136" y="1825625"/>
            <a:ext cx="10781052" cy="1844608"/>
          </a:xfrm>
          <a:prstGeom prst="rect">
            <a:avLst/>
          </a:prstGeom>
        </p:spPr>
        <p:txBody>
          <a:bodyPr vert="horz" lIns="0" tIns="45720" rIns="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572351"/>
      </p:ext>
    </p:extLst>
  </p:cSld>
  <p:clrMap bg1="lt1" tx1="dk1" bg2="lt2" tx2="dk2" accent1="accent1" accent2="accent2" accent3="accent3" accent4="accent4" accent5="accent5" accent6="accent6" hlink="hlink" folHlink="folHlink"/>
  <p:sldLayoutIdLst>
    <p:sldLayoutId id="2147483678"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0DD20E-0A8D-439F-A1A0-9310C86B2446}" type="datetimeFigureOut">
              <a:rPr lang="en-US" smtClean="0"/>
              <a:t>2023-01-10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56750-FD40-4999-AE2D-45C1331BDFE2}" type="slidenum">
              <a:rPr lang="en-US" smtClean="0"/>
              <a:t>‹#›</a:t>
            </a:fld>
            <a:endParaRPr lang="en-US" dirty="0"/>
          </a:p>
        </p:txBody>
      </p:sp>
    </p:spTree>
    <p:extLst>
      <p:ext uri="{BB962C8B-B14F-4D97-AF65-F5344CB8AC3E}">
        <p14:creationId xmlns:p14="http://schemas.microsoft.com/office/powerpoint/2010/main" val="126590809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2108988211"/>
      </p:ext>
    </p:extLst>
  </p:cSld>
  <p:clrMap bg1="lt1" tx1="dk1" bg2="lt2" tx2="dk2" accent1="accent1" accent2="accent2" accent3="accent3" accent4="accent4" accent5="accent5" accent6="accent6" hlink="hlink" folHlink="folHlink"/>
  <p:sldLayoutIdLst>
    <p:sldLayoutId id="2147483707" r:id="rId1"/>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2967335"/>
            <a:ext cx="10801350" cy="923330"/>
          </a:xfrm>
          <a:prstGeom prst="rect">
            <a:avLst/>
          </a:prstGeom>
          <a:noFill/>
        </p:spPr>
        <p:txBody>
          <a:bodyPr vert="horz" wrap="square"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1588532553"/>
      </p:ext>
    </p:extLst>
  </p:cSld>
  <p:clrMap bg1="lt1" tx1="dk1" bg2="lt2" tx2="dk2" accent1="accent1" accent2="accent2" accent3="accent3" accent4="accent4" accent5="accent5" accent6="accent6" hlink="hlink" folHlink="folHlink"/>
  <p:sldLayoutIdLst>
    <p:sldLayoutId id="2147483709" r:id="rId1"/>
    <p:sldLayoutId id="2147483711" r:id="rId2"/>
  </p:sldLayoutIdLst>
  <p:hf sldNum="0" hd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orient="horz" pos="346">
          <p15:clr>
            <a:srgbClr val="F26B43"/>
          </p15:clr>
        </p15:guide>
        <p15:guide id="7" pos="38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133109" y="6316676"/>
            <a:ext cx="406800" cy="547200"/>
          </a:xfrm>
          <a:prstGeom prst="rect">
            <a:avLst/>
          </a:prstGeom>
          <a:blipFill>
            <a:blip r:embed="rId3"/>
            <a:stretch>
              <a:fillRect/>
            </a:stretch>
          </a:blipFill>
        </p:spPr>
        <p:txBody>
          <a:bodyPr vert="horz" lIns="0" tIns="0" rIns="0" bIns="0" rtlCol="0" anchor="b" anchorCtr="0"/>
          <a:lstStyle>
            <a:lvl1pPr algn="ctr">
              <a:defRPr sz="800">
                <a:solidFill>
                  <a:srgbClr val="FF0000"/>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52136" y="6330486"/>
            <a:ext cx="667871"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F983E3D-8CF5-443A-A947-F913EE17176A}" type="slidenum">
              <a:rPr lang="en-US" smtClean="0"/>
              <a:pPr/>
              <a:t>‹#›</a:t>
            </a:fld>
            <a:endParaRPr lang="en-US"/>
          </a:p>
        </p:txBody>
      </p:sp>
      <p:sp>
        <p:nvSpPr>
          <p:cNvPr id="12" name="Title Placeholder 11"/>
          <p:cNvSpPr>
            <a:spLocks noGrp="1"/>
          </p:cNvSpPr>
          <p:nvPr>
            <p:ph type="title"/>
          </p:nvPr>
        </p:nvSpPr>
        <p:spPr>
          <a:xfrm>
            <a:off x="731838" y="565265"/>
            <a:ext cx="10801350" cy="923330"/>
          </a:xfrm>
          <a:prstGeom prst="rect">
            <a:avLst/>
          </a:prstGeom>
          <a:solidFill>
            <a:schemeClr val="bg1">
              <a:alpha val="60000"/>
            </a:schemeClr>
          </a:solidFill>
        </p:spPr>
        <p:txBody>
          <a:bodyPr vert="horz" lIns="0" tIns="45720" rIns="0" bIns="45720" rtlCol="0" anchor="t" anchorCtr="0">
            <a:spAutoFit/>
          </a:bodyPr>
          <a:lstStyle/>
          <a:p>
            <a:r>
              <a:rPr lang="en-US" dirty="0"/>
              <a:t>Click to add title</a:t>
            </a:r>
          </a:p>
        </p:txBody>
      </p:sp>
    </p:spTree>
    <p:extLst>
      <p:ext uri="{BB962C8B-B14F-4D97-AF65-F5344CB8AC3E}">
        <p14:creationId xmlns:p14="http://schemas.microsoft.com/office/powerpoint/2010/main" val="3844733967"/>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p15:clr>
            <a:srgbClr val="F26B43"/>
          </p15:clr>
        </p15:guide>
        <p15:guide id="2" pos="7265">
          <p15:clr>
            <a:srgbClr val="F26B43"/>
          </p15:clr>
        </p15:guide>
        <p15:guide id="3" pos="461">
          <p15:clr>
            <a:srgbClr val="F26B43"/>
          </p15:clr>
        </p15:guide>
        <p15:guide id="4" orient="horz" pos="3974">
          <p15:clr>
            <a:srgbClr val="F26B43"/>
          </p15:clr>
        </p15:guide>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8.xml"/><Relationship Id="rId1" Type="http://schemas.openxmlformats.org/officeDocument/2006/relationships/tags" Target="../tags/tag2.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7.xml"/><Relationship Id="rId1" Type="http://schemas.openxmlformats.org/officeDocument/2006/relationships/tags" Target="../tags/tag1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2.xml"/><Relationship Id="rId2" Type="http://schemas.openxmlformats.org/officeDocument/2006/relationships/slideLayout" Target="../slideLayouts/slideLayout45.xml"/><Relationship Id="rId1" Type="http://schemas.openxmlformats.org/officeDocument/2006/relationships/tags" Target="../tags/tag12.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chart" Target="../charts/chart3.xml"/><Relationship Id="rId2" Type="http://schemas.openxmlformats.org/officeDocument/2006/relationships/slideLayout" Target="../slideLayouts/slideLayout45.xml"/><Relationship Id="rId1" Type="http://schemas.openxmlformats.org/officeDocument/2006/relationships/tags" Target="../tags/tag13.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4.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5.xml"/><Relationship Id="rId1" Type="http://schemas.openxmlformats.org/officeDocument/2006/relationships/tags" Target="../tags/tag30.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6.xml"/><Relationship Id="rId1" Type="http://schemas.openxmlformats.org/officeDocument/2006/relationships/tags" Target="../tags/tag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s://isogva-my.sharepoint.com/:b:/g/personal/khammash_iso_org/EauDPRVmGmVEsgqi5hHWLosBH_U45JhNaQakj6VzWOT5PQ?e=2eXPh8" TargetMode="External"/></Relationships>
</file>

<file path=ppt/slides/_rels/slide3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16.xml"/><Relationship Id="rId7"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5.xml"/><Relationship Id="rId1" Type="http://schemas.openxmlformats.org/officeDocument/2006/relationships/tags" Target="../tags/tag3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5.xml"/><Relationship Id="rId1" Type="http://schemas.openxmlformats.org/officeDocument/2006/relationships/tags" Target="../tags/tag33.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5.xml"/><Relationship Id="rId1" Type="http://schemas.openxmlformats.org/officeDocument/2006/relationships/tags" Target="../tags/tag34.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35.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36.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37.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38.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2.xml"/><Relationship Id="rId7" Type="http://schemas.openxmlformats.org/officeDocument/2006/relationships/diagramLayout" Target="../diagrams/layout1.xml"/><Relationship Id="rId2" Type="http://schemas.openxmlformats.org/officeDocument/2006/relationships/slideLayout" Target="../slideLayouts/slideLayout25.xml"/><Relationship Id="rId1" Type="http://schemas.openxmlformats.org/officeDocument/2006/relationships/tags" Target="../tags/tag5.xml"/><Relationship Id="rId6" Type="http://schemas.openxmlformats.org/officeDocument/2006/relationships/diagramData" Target="../diagrams/data1.xml"/><Relationship Id="rId5" Type="http://schemas.openxmlformats.org/officeDocument/2006/relationships/image" Target="../media/image1.png"/><Relationship Id="rId10" Type="http://schemas.microsoft.com/office/2007/relationships/diagramDrawing" Target="../diagrams/drawing1.xml"/><Relationship Id="rId4" Type="http://schemas.openxmlformats.org/officeDocument/2006/relationships/image" Target="../media/image11.png"/><Relationship Id="rId9" Type="http://schemas.openxmlformats.org/officeDocument/2006/relationships/diagramColors" Target="../diagrams/colors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45.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4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43.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4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tags" Target="../tags/tag8.xml"/><Relationship Id="rId5" Type="http://schemas.openxmlformats.org/officeDocument/2006/relationships/hyperlink" Target="https://www.iso.org/developing-countries-in-iso-by-region.html" TargetMode="Externa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7.xml"/><Relationship Id="rId1" Type="http://schemas.openxmlformats.org/officeDocument/2006/relationships/tags" Target="../tags/tag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7.xml"/><Relationship Id="rId1" Type="http://schemas.openxmlformats.org/officeDocument/2006/relationships/tags" Target="../tags/tag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6" name="Rectangle 94">
            <a:extLst>
              <a:ext uri="{FF2B5EF4-FFF2-40B4-BE49-F238E27FC236}">
                <a16:creationId xmlns:a16="http://schemas.microsoft.com/office/drawing/2014/main" id="{739E93DA-BA0C-4FFD-8859-C0D19FF5C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6">
            <a:extLst>
              <a:ext uri="{FF2B5EF4-FFF2-40B4-BE49-F238E27FC236}">
                <a16:creationId xmlns:a16="http://schemas.microsoft.com/office/drawing/2014/main" id="{ECEF1903-3915-4016-9EAE-CDEB34009341}"/>
              </a:ext>
            </a:extLst>
          </p:cNvPr>
          <p:cNvSpPr txBox="1">
            <a:spLocks/>
          </p:cNvSpPr>
          <p:nvPr/>
        </p:nvSpPr>
        <p:spPr>
          <a:xfrm>
            <a:off x="6886319" y="2634342"/>
            <a:ext cx="5167136" cy="158931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6000" b="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marL="0" marR="0" lvl="0" indent="0" algn="l" defTabSz="914400" rtl="0" eaLnBrk="1" fontAlgn="auto" latinLnBrk="0" hangingPunct="1">
              <a:lnSpc>
                <a:spcPct val="90000"/>
              </a:lnSpc>
              <a:spcBef>
                <a:spcPct val="0"/>
              </a:spcBef>
              <a:spcAft>
                <a:spcPts val="600"/>
              </a:spcAft>
              <a:buClrTx/>
              <a:buSzTx/>
              <a:buFontTx/>
              <a:buNone/>
              <a:tabLst/>
              <a:defRPr/>
            </a:pPr>
            <a:endParaRPr kumimoji="0" lang="en-US" sz="3700" b="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spcAft>
                <a:spcPts val="600"/>
              </a:spcAft>
              <a:defRPr/>
            </a:pPr>
            <a:endParaRPr kumimoji="0" lang="en-US" sz="370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spcAft>
                <a:spcPts val="600"/>
              </a:spcAft>
              <a:defRPr/>
            </a:pPr>
            <a:endParaRPr lang="en-US" sz="3700" dirty="0">
              <a:solidFill>
                <a:srgbClr val="000000"/>
              </a:solidFill>
            </a:endParaRPr>
          </a:p>
          <a:p>
            <a:pPr>
              <a:spcAft>
                <a:spcPts val="600"/>
              </a:spcAft>
              <a:defRPr/>
            </a:pPr>
            <a:endParaRPr kumimoji="0" lang="en-US" sz="370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spcAft>
                <a:spcPts val="600"/>
              </a:spcAft>
              <a:defRPr/>
            </a:pPr>
            <a:endParaRPr lang="en-US" sz="3700" dirty="0">
              <a:solidFill>
                <a:srgbClr val="000000"/>
              </a:solidFill>
            </a:endParaRPr>
          </a:p>
          <a:p>
            <a:pPr>
              <a:spcAft>
                <a:spcPts val="600"/>
              </a:spcAft>
              <a:defRPr/>
            </a:pPr>
            <a:endParaRPr kumimoji="0" lang="en-US" sz="370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spcAft>
                <a:spcPts val="600"/>
              </a:spcAft>
              <a:defRPr/>
            </a:pPr>
            <a:endParaRPr lang="en-US" sz="3700" dirty="0">
              <a:solidFill>
                <a:srgbClr val="000000"/>
              </a:solidFill>
            </a:endParaRPr>
          </a:p>
          <a:p>
            <a:pPr>
              <a:spcAft>
                <a:spcPts val="600"/>
              </a:spcAft>
              <a:defRPr/>
            </a:pPr>
            <a:endParaRPr kumimoji="0" lang="en-US" sz="370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spcAft>
                <a:spcPts val="600"/>
              </a:spcAft>
              <a:defRPr/>
            </a:pPr>
            <a:endParaRPr lang="en-US" sz="3700" dirty="0">
              <a:solidFill>
                <a:srgbClr val="000000"/>
              </a:solidFill>
            </a:endParaRPr>
          </a:p>
          <a:p>
            <a:pPr>
              <a:spcAft>
                <a:spcPts val="600"/>
              </a:spcAft>
              <a:defRPr/>
            </a:pPr>
            <a:endParaRPr kumimoji="0" lang="en-US" sz="3700"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a:p>
            <a:pPr>
              <a:spcAft>
                <a:spcPts val="600"/>
              </a:spcAft>
              <a:defRPr/>
            </a:pPr>
            <a:r>
              <a:rPr lang="en-GB" sz="3700" dirty="0">
                <a:solidFill>
                  <a:srgbClr val="000000"/>
                </a:solidFill>
              </a:rPr>
              <a:t>Summary results of ISO digital accessibility </a:t>
            </a:r>
            <a:r>
              <a:rPr lang="en-GB" sz="3700">
                <a:solidFill>
                  <a:srgbClr val="000000"/>
                </a:solidFill>
              </a:rPr>
              <a:t>survey 2022-2025</a:t>
            </a:r>
            <a:endParaRPr lang="en-GB" sz="3700" dirty="0"/>
          </a:p>
        </p:txBody>
      </p:sp>
      <p:grpSp>
        <p:nvGrpSpPr>
          <p:cNvPr id="127" name="Group 96">
            <a:extLst>
              <a:ext uri="{FF2B5EF4-FFF2-40B4-BE49-F238E27FC236}">
                <a16:creationId xmlns:a16="http://schemas.microsoft.com/office/drawing/2014/main" id="{3AF6A671-C637-4547-85F4-51B6D18813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184" y="1"/>
            <a:ext cx="2446384" cy="5777808"/>
            <a:chOff x="329184" y="1"/>
            <a:chExt cx="524256" cy="5777808"/>
          </a:xfrm>
        </p:grpSpPr>
        <p:cxnSp>
          <p:nvCxnSpPr>
            <p:cNvPr id="128" name="Straight Connector 97">
              <a:extLst>
                <a:ext uri="{FF2B5EF4-FFF2-40B4-BE49-F238E27FC236}">
                  <a16:creationId xmlns:a16="http://schemas.microsoft.com/office/drawing/2014/main" id="{C575CF26-3D3C-4C5A-A2B7-00432016EF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9" name="Rectangle 98">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30" name="Rectangle 100">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23" y="269325"/>
            <a:ext cx="6116779" cy="620629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297F8F71-8C07-4791-AE3C-4580EF5CF5C9}"/>
              </a:ext>
            </a:extLst>
          </p:cNvPr>
          <p:cNvPicPr>
            <a:picLocks noChangeAspect="1"/>
          </p:cNvPicPr>
          <p:nvPr/>
        </p:nvPicPr>
        <p:blipFill>
          <a:blip r:embed="rId3"/>
          <a:stretch>
            <a:fillRect/>
          </a:stretch>
        </p:blipFill>
        <p:spPr>
          <a:xfrm>
            <a:off x="11249403" y="6201271"/>
            <a:ext cx="408467" cy="548688"/>
          </a:xfrm>
          <a:prstGeom prst="rect">
            <a:avLst/>
          </a:prstGeom>
        </p:spPr>
      </p:pic>
      <p:pic>
        <p:nvPicPr>
          <p:cNvPr id="2" name="Picture 4" descr="Free Watching Stocks on Mobile Phone Stock Photo">
            <a:extLst>
              <a:ext uri="{FF2B5EF4-FFF2-40B4-BE49-F238E27FC236}">
                <a16:creationId xmlns:a16="http://schemas.microsoft.com/office/drawing/2014/main" id="{EC80F4F3-935C-4244-9E2C-A755A3C9B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452" y="557498"/>
            <a:ext cx="5594166" cy="574236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215510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F2A7382-354F-4707-B105-ACECBC2495EC}"/>
              </a:ext>
            </a:extLst>
          </p:cNvPr>
          <p:cNvPicPr>
            <a:picLocks noChangeAspect="1"/>
          </p:cNvPicPr>
          <p:nvPr/>
        </p:nvPicPr>
        <p:blipFill>
          <a:blip r:embed="rId4"/>
          <a:stretch>
            <a:fillRect/>
          </a:stretch>
        </p:blipFill>
        <p:spPr>
          <a:xfrm>
            <a:off x="11329617" y="6309312"/>
            <a:ext cx="408467" cy="548688"/>
          </a:xfrm>
          <a:prstGeom prst="rect">
            <a:avLst/>
          </a:prstGeom>
        </p:spPr>
      </p:pic>
      <p:sp>
        <p:nvSpPr>
          <p:cNvPr id="20" name="Title 5">
            <a:extLst>
              <a:ext uri="{FF2B5EF4-FFF2-40B4-BE49-F238E27FC236}">
                <a16:creationId xmlns:a16="http://schemas.microsoft.com/office/drawing/2014/main" id="{C0208D10-A809-4C2D-946F-A05E9599F0A6}"/>
              </a:ext>
            </a:extLst>
          </p:cNvPr>
          <p:cNvSpPr>
            <a:spLocks noGrp="1"/>
          </p:cNvSpPr>
          <p:nvPr>
            <p:ph type="title"/>
          </p:nvPr>
        </p:nvSpPr>
        <p:spPr>
          <a:xfrm>
            <a:off x="731838" y="549275"/>
            <a:ext cx="10724789" cy="1338828"/>
          </a:xfrm>
        </p:spPr>
        <p:txBody>
          <a:bodyPr/>
          <a:lstStyle/>
          <a:p>
            <a:r>
              <a:rPr lang="en-US" sz="4500" dirty="0"/>
              <a:t>List of respondents – Least developed countries (LDCs)</a:t>
            </a:r>
          </a:p>
        </p:txBody>
      </p:sp>
      <p:sp>
        <p:nvSpPr>
          <p:cNvPr id="7" name="TextBox 6">
            <a:extLst>
              <a:ext uri="{FF2B5EF4-FFF2-40B4-BE49-F238E27FC236}">
                <a16:creationId xmlns:a16="http://schemas.microsoft.com/office/drawing/2014/main" id="{07CB6F5B-5807-45BD-BCB6-E6FCA1516119}"/>
              </a:ext>
            </a:extLst>
          </p:cNvPr>
          <p:cNvSpPr txBox="1"/>
          <p:nvPr/>
        </p:nvSpPr>
        <p:spPr>
          <a:xfrm>
            <a:off x="731839" y="2079872"/>
            <a:ext cx="3924300" cy="3600986"/>
          </a:xfrm>
          <a:prstGeom prst="rect">
            <a:avLst/>
          </a:prstGeom>
          <a:solidFill>
            <a:schemeClr val="bg2"/>
          </a:solidFill>
        </p:spPr>
        <p:txBody>
          <a:bodyPr wrap="square">
            <a:spAutoFit/>
          </a:bodyPr>
          <a:lstStyle/>
          <a:p>
            <a:pPr marL="457200" indent="-457200">
              <a:spcAft>
                <a:spcPts val="1200"/>
              </a:spcAft>
              <a:buFont typeface="+mj-lt"/>
              <a:buAutoNum type="arabicPeriod"/>
            </a:pPr>
            <a:r>
              <a:rPr lang="it-IT" sz="2400" dirty="0"/>
              <a:t>Albania</a:t>
            </a:r>
          </a:p>
          <a:p>
            <a:pPr marL="457200" indent="-457200">
              <a:spcAft>
                <a:spcPts val="1200"/>
              </a:spcAft>
              <a:buFont typeface="+mj-lt"/>
              <a:buAutoNum type="arabicPeriod"/>
            </a:pPr>
            <a:r>
              <a:rPr lang="it-IT" sz="2400" dirty="0"/>
              <a:t>Angola</a:t>
            </a:r>
          </a:p>
          <a:p>
            <a:pPr marL="457200" indent="-457200">
              <a:spcAft>
                <a:spcPts val="1200"/>
              </a:spcAft>
              <a:buFont typeface="+mj-lt"/>
              <a:buAutoNum type="arabicPeriod"/>
            </a:pPr>
            <a:r>
              <a:rPr lang="it-IT" sz="2400" dirty="0"/>
              <a:t>Burkina Faso</a:t>
            </a:r>
          </a:p>
          <a:p>
            <a:pPr marL="457200" indent="-457200">
              <a:spcAft>
                <a:spcPts val="1200"/>
              </a:spcAft>
              <a:buFont typeface="+mj-lt"/>
              <a:buAutoNum type="arabicPeriod"/>
            </a:pPr>
            <a:r>
              <a:rPr lang="it-IT" sz="2400" dirty="0"/>
              <a:t>Ethiopia</a:t>
            </a:r>
          </a:p>
          <a:p>
            <a:pPr marL="457200" indent="-457200">
              <a:spcAft>
                <a:spcPts val="1200"/>
              </a:spcAft>
              <a:buFont typeface="+mj-lt"/>
              <a:buAutoNum type="arabicPeriod"/>
            </a:pPr>
            <a:r>
              <a:rPr lang="it-IT" sz="2400" dirty="0"/>
              <a:t>Mali</a:t>
            </a:r>
          </a:p>
          <a:p>
            <a:pPr marL="457200" indent="-457200">
              <a:spcAft>
                <a:spcPts val="1200"/>
              </a:spcAft>
              <a:buFont typeface="+mj-lt"/>
              <a:buAutoNum type="arabicPeriod"/>
            </a:pPr>
            <a:r>
              <a:rPr lang="it-IT" sz="2400" dirty="0"/>
              <a:t>Niger</a:t>
            </a:r>
          </a:p>
          <a:p>
            <a:pPr marL="457200" indent="-457200">
              <a:spcAft>
                <a:spcPts val="1200"/>
              </a:spcAft>
              <a:buFont typeface="+mj-lt"/>
              <a:buAutoNum type="arabicPeriod"/>
            </a:pPr>
            <a:r>
              <a:rPr lang="it-IT" sz="2400" dirty="0"/>
              <a:t>Senegal</a:t>
            </a:r>
          </a:p>
        </p:txBody>
      </p:sp>
      <p:sp>
        <p:nvSpPr>
          <p:cNvPr id="8" name="TextBox 7">
            <a:extLst>
              <a:ext uri="{FF2B5EF4-FFF2-40B4-BE49-F238E27FC236}">
                <a16:creationId xmlns:a16="http://schemas.microsoft.com/office/drawing/2014/main" id="{B8A73277-D055-4E7D-90AD-E6C671960DDC}"/>
              </a:ext>
            </a:extLst>
          </p:cNvPr>
          <p:cNvSpPr txBox="1"/>
          <p:nvPr/>
        </p:nvSpPr>
        <p:spPr>
          <a:xfrm>
            <a:off x="5399642" y="2079872"/>
            <a:ext cx="4573147" cy="3077766"/>
          </a:xfrm>
          <a:prstGeom prst="rect">
            <a:avLst/>
          </a:prstGeom>
          <a:solidFill>
            <a:schemeClr val="bg2"/>
          </a:solidFill>
        </p:spPr>
        <p:txBody>
          <a:bodyPr wrap="square">
            <a:spAutoFit/>
          </a:bodyPr>
          <a:lstStyle/>
          <a:p>
            <a:pPr marL="457200" indent="-457200">
              <a:spcAft>
                <a:spcPts val="1200"/>
              </a:spcAft>
              <a:buFont typeface="+mj-lt"/>
              <a:buAutoNum type="arabicPeriod" startAt="8"/>
            </a:pPr>
            <a:r>
              <a:rPr lang="it-IT" sz="2400" dirty="0"/>
              <a:t>Sierra Leone</a:t>
            </a:r>
          </a:p>
          <a:p>
            <a:pPr marL="457200" indent="-457200">
              <a:spcAft>
                <a:spcPts val="1200"/>
              </a:spcAft>
              <a:buFont typeface="+mj-lt"/>
              <a:buAutoNum type="arabicPeriod" startAt="8"/>
            </a:pPr>
            <a:r>
              <a:rPr lang="it-IT" sz="2400" dirty="0"/>
              <a:t>Somalia</a:t>
            </a:r>
          </a:p>
          <a:p>
            <a:pPr marL="457200" indent="-457200">
              <a:spcAft>
                <a:spcPts val="1200"/>
              </a:spcAft>
              <a:buFont typeface="+mj-lt"/>
              <a:buAutoNum type="arabicPeriod" startAt="8"/>
            </a:pPr>
            <a:r>
              <a:rPr lang="it-IT" sz="2400" dirty="0"/>
              <a:t>The Gambia</a:t>
            </a:r>
          </a:p>
          <a:p>
            <a:pPr marL="457200" indent="-457200">
              <a:spcAft>
                <a:spcPts val="1200"/>
              </a:spcAft>
              <a:buFont typeface="+mj-lt"/>
              <a:buAutoNum type="arabicPeriod" startAt="8"/>
            </a:pPr>
            <a:r>
              <a:rPr lang="it-IT" sz="2400" dirty="0"/>
              <a:t>Togo</a:t>
            </a:r>
          </a:p>
          <a:p>
            <a:pPr marL="457200" indent="-457200">
              <a:spcAft>
                <a:spcPts val="1200"/>
              </a:spcAft>
              <a:buFont typeface="+mj-lt"/>
              <a:buAutoNum type="arabicPeriod" startAt="8"/>
            </a:pPr>
            <a:r>
              <a:rPr lang="it-IT" sz="2400" dirty="0"/>
              <a:t>Uganda</a:t>
            </a:r>
          </a:p>
          <a:p>
            <a:pPr marL="457200" indent="-457200">
              <a:spcAft>
                <a:spcPts val="1200"/>
              </a:spcAft>
              <a:buFont typeface="+mj-lt"/>
              <a:buAutoNum type="arabicPeriod" startAt="8"/>
            </a:pPr>
            <a:r>
              <a:rPr lang="it-IT" sz="2400" dirty="0"/>
              <a:t>Zambia</a:t>
            </a:r>
          </a:p>
        </p:txBody>
      </p:sp>
    </p:spTree>
    <p:custDataLst>
      <p:tags r:id="rId1"/>
    </p:custDataLst>
    <p:extLst>
      <p:ext uri="{BB962C8B-B14F-4D97-AF65-F5344CB8AC3E}">
        <p14:creationId xmlns:p14="http://schemas.microsoft.com/office/powerpoint/2010/main" val="2130042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570127" y="2868558"/>
            <a:ext cx="4328819" cy="1120883"/>
          </a:xfrm>
        </p:spPr>
        <p:txBody>
          <a:bodyPr vert="horz" lIns="91440" tIns="45720" rIns="91440" bIns="45720" rtlCol="0" anchor="b">
            <a:normAutofit/>
          </a:bodyPr>
          <a:lstStyle/>
          <a:p>
            <a:pPr algn="l"/>
            <a:r>
              <a:rPr lang="en-US" sz="3200" dirty="0">
                <a:latin typeface="Arial" panose="020B0604020202020204" pitchFamily="34" charset="0"/>
                <a:cs typeface="Arial" panose="020B0604020202020204" pitchFamily="34" charset="0"/>
              </a:rPr>
              <a:t>Respondents' info</a:t>
            </a:r>
          </a:p>
        </p:txBody>
      </p:sp>
      <p:pic>
        <p:nvPicPr>
          <p:cNvPr id="26" name="Picture 25">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8" name="Picture 27">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30" name="Picture 29">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6"/>
          <a:stretch>
            <a:fillRect/>
          </a:stretch>
        </p:blipFill>
        <p:spPr>
          <a:xfrm>
            <a:off x="11119143" y="6308725"/>
            <a:ext cx="408467" cy="548688"/>
          </a:xfrm>
          <a:prstGeom prst="rect">
            <a:avLst/>
          </a:prstGeom>
        </p:spPr>
      </p:pic>
      <p:graphicFrame>
        <p:nvGraphicFramePr>
          <p:cNvPr id="12" name="Chart15882800">
            <a:extLst>
              <a:ext uri="{FF2B5EF4-FFF2-40B4-BE49-F238E27FC236}">
                <a16:creationId xmlns:a16="http://schemas.microsoft.com/office/drawing/2014/main" id="{00000000-0008-0000-3200-000029000000}"/>
              </a:ext>
            </a:extLst>
          </p:cNvPr>
          <p:cNvGraphicFramePr>
            <a:graphicFrameLocks/>
          </p:cNvGraphicFramePr>
          <p:nvPr>
            <p:extLst>
              <p:ext uri="{D42A27DB-BD31-4B8C-83A1-F6EECF244321}">
                <p14:modId xmlns:p14="http://schemas.microsoft.com/office/powerpoint/2010/main" val="2957423436"/>
              </p:ext>
            </p:extLst>
          </p:nvPr>
        </p:nvGraphicFramePr>
        <p:xfrm>
          <a:off x="4682166" y="672510"/>
          <a:ext cx="6845444" cy="5512980"/>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18107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570127" y="2868558"/>
            <a:ext cx="4328819" cy="1120883"/>
          </a:xfrm>
        </p:spPr>
        <p:txBody>
          <a:bodyPr vert="horz" lIns="91440" tIns="45720" rIns="91440" bIns="45720" rtlCol="0" anchor="b">
            <a:normAutofit/>
          </a:bodyPr>
          <a:lstStyle/>
          <a:p>
            <a:pPr algn="l"/>
            <a:r>
              <a:rPr lang="en-US" sz="3200" dirty="0">
                <a:latin typeface="Arial" panose="020B0604020202020204" pitchFamily="34" charset="0"/>
                <a:cs typeface="Arial" panose="020B0604020202020204" pitchFamily="34" charset="0"/>
              </a:rPr>
              <a:t>Respondents' info</a:t>
            </a:r>
          </a:p>
        </p:txBody>
      </p:sp>
      <p:pic>
        <p:nvPicPr>
          <p:cNvPr id="26" name="Picture 25">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8" name="Picture 27">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30" name="Picture 29">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6"/>
          <a:stretch>
            <a:fillRect/>
          </a:stretch>
        </p:blipFill>
        <p:spPr>
          <a:xfrm>
            <a:off x="11119143" y="6308725"/>
            <a:ext cx="408467" cy="548688"/>
          </a:xfrm>
          <a:prstGeom prst="rect">
            <a:avLst/>
          </a:prstGeom>
        </p:spPr>
      </p:pic>
      <p:graphicFrame>
        <p:nvGraphicFramePr>
          <p:cNvPr id="11" name="Chart15882797">
            <a:extLst>
              <a:ext uri="{FF2B5EF4-FFF2-40B4-BE49-F238E27FC236}">
                <a16:creationId xmlns:a16="http://schemas.microsoft.com/office/drawing/2014/main" id="{00000000-0008-0000-3100-000028000000}"/>
              </a:ext>
            </a:extLst>
          </p:cNvPr>
          <p:cNvGraphicFramePr>
            <a:graphicFrameLocks/>
          </p:cNvGraphicFramePr>
          <p:nvPr>
            <p:extLst>
              <p:ext uri="{D42A27DB-BD31-4B8C-83A1-F6EECF244321}">
                <p14:modId xmlns:p14="http://schemas.microsoft.com/office/powerpoint/2010/main" val="379332711"/>
              </p:ext>
            </p:extLst>
          </p:nvPr>
        </p:nvGraphicFramePr>
        <p:xfrm>
          <a:off x="4758994" y="724883"/>
          <a:ext cx="6768616" cy="5505795"/>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372599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731838" y="2759586"/>
            <a:ext cx="10801350" cy="1338828"/>
          </a:xfrm>
        </p:spPr>
        <p:txBody>
          <a:bodyPr/>
          <a:lstStyle/>
          <a:p>
            <a:pPr algn="l"/>
            <a:r>
              <a:rPr lang="en-US" sz="4500" b="1" i="0" u="none" strike="noStrike" baseline="0" dirty="0">
                <a:latin typeface="Arial" panose="020B0604020202020204" pitchFamily="34" charset="0"/>
              </a:rPr>
              <a:t>Focus area # 1 - A human-platform interaction technology </a:t>
            </a:r>
            <a:endParaRPr lang="en-US" sz="4500" b="1" dirty="0"/>
          </a:p>
        </p:txBody>
      </p:sp>
    </p:spTree>
    <p:custDataLst>
      <p:tags r:id="rId1"/>
    </p:custDataLst>
    <p:extLst>
      <p:ext uri="{BB962C8B-B14F-4D97-AF65-F5344CB8AC3E}">
        <p14:creationId xmlns:p14="http://schemas.microsoft.com/office/powerpoint/2010/main" val="61499633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409307"/>
            <a:ext cx="10801350" cy="480131"/>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1 – Key </a:t>
            </a:r>
            <a:r>
              <a:rPr lang="en-US" sz="4000" dirty="0"/>
              <a:t>r</a:t>
            </a:r>
            <a:r>
              <a:rPr lang="en-US" sz="4000" u="none" strike="noStrike" dirty="0">
                <a:latin typeface="Arial" panose="020B0604020202020204" pitchFamily="34" charset="0"/>
                <a:cs typeface="Arial" panose="020B0604020202020204" pitchFamily="34" charset="0"/>
              </a:rPr>
              <a:t>esults</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3"/>
          <a:stretch>
            <a:fillRect/>
          </a:stretch>
        </p:blipFill>
        <p:spPr>
          <a:xfrm>
            <a:off x="11119143" y="6308725"/>
            <a:ext cx="408467" cy="548688"/>
          </a:xfrm>
          <a:prstGeom prst="rect">
            <a:avLst/>
          </a:prstGeom>
        </p:spPr>
      </p:pic>
      <p:sp>
        <p:nvSpPr>
          <p:cNvPr id="2" name="TextBox 1">
            <a:extLst>
              <a:ext uri="{FF2B5EF4-FFF2-40B4-BE49-F238E27FC236}">
                <a16:creationId xmlns:a16="http://schemas.microsoft.com/office/drawing/2014/main" id="{DBE261DB-5500-4D2D-84AC-EE3780490A67}"/>
              </a:ext>
            </a:extLst>
          </p:cNvPr>
          <p:cNvSpPr txBox="1"/>
          <p:nvPr/>
        </p:nvSpPr>
        <p:spPr>
          <a:xfrm>
            <a:off x="731838" y="1259979"/>
            <a:ext cx="10795772" cy="4770537"/>
          </a:xfrm>
          <a:prstGeom prst="rect">
            <a:avLst/>
          </a:prstGeom>
          <a:noFill/>
          <a:ln w="28575">
            <a:solidFill>
              <a:srgbClr val="5263E4"/>
            </a:solidFill>
          </a:ln>
        </p:spPr>
        <p:txBody>
          <a:bodyPr wrap="square" rtlCol="0">
            <a:spAutoFit/>
          </a:bodyPr>
          <a:lstStyle/>
          <a:p>
            <a:pPr marL="457200" indent="-457200">
              <a:spcAft>
                <a:spcPts val="1200"/>
              </a:spcAft>
              <a:buFont typeface="+mj-lt"/>
              <a:buAutoNum type="alphaLcParenR"/>
            </a:pPr>
            <a:r>
              <a:rPr lang="en-US" sz="2400" b="1" dirty="0">
                <a:cs typeface="Arial" panose="020B0604020202020204" pitchFamily="34" charset="0"/>
              </a:rPr>
              <a:t>76 countries (95%) </a:t>
            </a:r>
            <a:r>
              <a:rPr lang="en-US" sz="2400" dirty="0">
                <a:cs typeface="Arial" panose="020B0604020202020204" pitchFamily="34" charset="0"/>
              </a:rPr>
              <a:t>indicated that their employees are using </a:t>
            </a:r>
            <a:r>
              <a:rPr lang="en-US" sz="2400" b="1" dirty="0">
                <a:solidFill>
                  <a:srgbClr val="7030A0"/>
                </a:solidFill>
                <a:cs typeface="Arial" panose="020B0604020202020204" pitchFamily="34" charset="0"/>
              </a:rPr>
              <a:t>laptops</a:t>
            </a:r>
            <a:r>
              <a:rPr lang="en-US" sz="2400" dirty="0">
                <a:cs typeface="Arial" panose="020B0604020202020204" pitchFamily="34" charset="0"/>
              </a:rPr>
              <a:t> to access online learning</a:t>
            </a:r>
          </a:p>
          <a:p>
            <a:pPr marL="457200" indent="-457200">
              <a:spcAft>
                <a:spcPts val="1200"/>
              </a:spcAft>
              <a:buFont typeface="+mj-lt"/>
              <a:buAutoNum type="alphaLcParenR"/>
            </a:pPr>
            <a:r>
              <a:rPr lang="en-US" sz="2400" b="1" dirty="0">
                <a:cs typeface="Arial" panose="020B0604020202020204" pitchFamily="34" charset="0"/>
              </a:rPr>
              <a:t>60 countries (75%) </a:t>
            </a:r>
            <a:r>
              <a:rPr lang="en-US" sz="2400" dirty="0">
                <a:cs typeface="Arial" panose="020B0604020202020204" pitchFamily="34" charset="0"/>
              </a:rPr>
              <a:t>have rated the proficiency of their employees in using the learning technology as </a:t>
            </a:r>
            <a:r>
              <a:rPr lang="en-US" sz="2400" b="1" dirty="0">
                <a:solidFill>
                  <a:srgbClr val="7030A0"/>
                </a:solidFill>
                <a:cs typeface="Arial" panose="020B0604020202020204" pitchFamily="34" charset="0"/>
              </a:rPr>
              <a:t>good-very good</a:t>
            </a:r>
          </a:p>
          <a:p>
            <a:pPr marL="457200" indent="-457200">
              <a:spcAft>
                <a:spcPts val="1200"/>
              </a:spcAft>
              <a:buFont typeface="+mj-lt"/>
              <a:buAutoNum type="alphaLcParenR"/>
            </a:pPr>
            <a:r>
              <a:rPr lang="en-US" sz="2400" b="1" dirty="0">
                <a:cs typeface="Arial" panose="020B0604020202020204" pitchFamily="34" charset="0"/>
              </a:rPr>
              <a:t>29 countries </a:t>
            </a:r>
            <a:r>
              <a:rPr lang="en-US" sz="2400" dirty="0">
                <a:cs typeface="Arial" panose="020B0604020202020204" pitchFamily="34" charset="0"/>
              </a:rPr>
              <a:t>indicated that their employees spend </a:t>
            </a:r>
            <a:r>
              <a:rPr lang="en-US" sz="2400" b="1" dirty="0">
                <a:solidFill>
                  <a:srgbClr val="7030A0"/>
                </a:solidFill>
                <a:cs typeface="Arial" panose="020B0604020202020204" pitchFamily="34" charset="0"/>
              </a:rPr>
              <a:t>between 1-2 days</a:t>
            </a:r>
            <a:r>
              <a:rPr lang="en-US" sz="2400" dirty="0">
                <a:solidFill>
                  <a:srgbClr val="7030A0"/>
                </a:solidFill>
                <a:cs typeface="Arial" panose="020B0604020202020204" pitchFamily="34" charset="0"/>
              </a:rPr>
              <a:t> </a:t>
            </a:r>
            <a:r>
              <a:rPr lang="en-US" sz="2400" dirty="0">
                <a:cs typeface="Arial" panose="020B0604020202020204" pitchFamily="34" charset="0"/>
              </a:rPr>
              <a:t>each month on average on online learning </a:t>
            </a:r>
          </a:p>
          <a:p>
            <a:pPr marL="457200" indent="-457200">
              <a:spcAft>
                <a:spcPts val="1200"/>
              </a:spcAft>
              <a:buFont typeface="+mj-lt"/>
              <a:buAutoNum type="alphaLcParenR"/>
            </a:pPr>
            <a:r>
              <a:rPr lang="en-US" sz="2400" b="1" dirty="0">
                <a:cs typeface="Arial" panose="020B0604020202020204" pitchFamily="34" charset="0"/>
              </a:rPr>
              <a:t>15 countries (19%) </a:t>
            </a:r>
            <a:r>
              <a:rPr lang="en-US" sz="2400" dirty="0">
                <a:cs typeface="Arial" panose="020B0604020202020204" pitchFamily="34" charset="0"/>
              </a:rPr>
              <a:t>indicated that they have a learning management system (</a:t>
            </a:r>
            <a:r>
              <a:rPr lang="en-US" sz="2400" b="1" dirty="0">
                <a:solidFill>
                  <a:srgbClr val="7030A0"/>
                </a:solidFill>
                <a:cs typeface="Arial" panose="020B0604020202020204" pitchFamily="34" charset="0"/>
              </a:rPr>
              <a:t>LMS</a:t>
            </a:r>
            <a:r>
              <a:rPr lang="en-US" sz="2400" dirty="0">
                <a:cs typeface="Arial" panose="020B0604020202020204" pitchFamily="34" charset="0"/>
              </a:rPr>
              <a:t>) in place (see the next slide for further details)</a:t>
            </a:r>
          </a:p>
          <a:p>
            <a:pPr marL="457200" indent="-457200">
              <a:spcAft>
                <a:spcPts val="1200"/>
              </a:spcAft>
              <a:buFont typeface="+mj-lt"/>
              <a:buAutoNum type="alphaLcParenR"/>
            </a:pPr>
            <a:r>
              <a:rPr lang="en-US" sz="2400" b="1" dirty="0">
                <a:cs typeface="Arial" panose="020B0604020202020204" pitchFamily="34" charset="0"/>
              </a:rPr>
              <a:t>47 countries (59%) </a:t>
            </a:r>
            <a:r>
              <a:rPr lang="en-US" sz="2400" dirty="0">
                <a:cs typeface="Arial" panose="020B0604020202020204" pitchFamily="34" charset="0"/>
              </a:rPr>
              <a:t>indicated that their employees are </a:t>
            </a:r>
            <a:r>
              <a:rPr lang="en-US" sz="2400" b="1" dirty="0">
                <a:solidFill>
                  <a:srgbClr val="7030A0"/>
                </a:solidFill>
                <a:cs typeface="Arial" panose="020B0604020202020204" pitchFamily="34" charset="0"/>
              </a:rPr>
              <a:t>always using </a:t>
            </a:r>
            <a:r>
              <a:rPr lang="en-US" sz="2400" b="1" dirty="0">
                <a:solidFill>
                  <a:srgbClr val="7030A0"/>
                </a:solidFill>
              </a:rPr>
              <a:t>webinar conferencing tools</a:t>
            </a:r>
            <a:r>
              <a:rPr lang="en-US" sz="2400" b="1" dirty="0">
                <a:solidFill>
                  <a:srgbClr val="993799"/>
                </a:solidFill>
              </a:rPr>
              <a:t> </a:t>
            </a:r>
            <a:r>
              <a:rPr lang="en-US" sz="2400" dirty="0"/>
              <a:t>(such as Zoom, Microsoft Teams, </a:t>
            </a:r>
            <a:r>
              <a:rPr lang="en-US" sz="2400" dirty="0" err="1"/>
              <a:t>Webex</a:t>
            </a:r>
            <a:r>
              <a:rPr lang="en-US" sz="2400" dirty="0"/>
              <a:t> ..</a:t>
            </a:r>
            <a:r>
              <a:rPr lang="en-US" sz="2400" dirty="0" err="1"/>
              <a:t>etc</a:t>
            </a:r>
            <a:r>
              <a:rPr lang="en-US" sz="2400" dirty="0"/>
              <a:t>) for distance learning</a:t>
            </a:r>
            <a:endParaRPr lang="en-US" sz="2400" dirty="0">
              <a:cs typeface="Arial" panose="020B0604020202020204" pitchFamily="34" charset="0"/>
            </a:endParaRPr>
          </a:p>
        </p:txBody>
      </p:sp>
    </p:spTree>
    <p:custDataLst>
      <p:tags r:id="rId1"/>
    </p:custDataLst>
    <p:extLst>
      <p:ext uri="{BB962C8B-B14F-4D97-AF65-F5344CB8AC3E}">
        <p14:creationId xmlns:p14="http://schemas.microsoft.com/office/powerpoint/2010/main" val="82679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1569660"/>
          </a:xfrm>
          <a:prstGeom prst="rect">
            <a:avLst/>
          </a:prstGeom>
          <a:noFill/>
        </p:spPr>
        <p:txBody>
          <a:bodyPr wrap="square">
            <a:spAutoFit/>
          </a:bodyPr>
          <a:lstStyle/>
          <a:p>
            <a:pPr>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3200" b="1" dirty="0">
                <a:latin typeface="Arial" panose="020B0604020202020204" pitchFamily="34" charset="0"/>
                <a:cs typeface="Arial" panose="020B0604020202020204" pitchFamily="34" charset="0"/>
              </a:rPr>
              <a:t>Q9: Does your organization have a Learning Management System (LMS)?</a:t>
            </a:r>
          </a:p>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Table 9">
            <a:extLst>
              <a:ext uri="{FF2B5EF4-FFF2-40B4-BE49-F238E27FC236}">
                <a16:creationId xmlns:a16="http://schemas.microsoft.com/office/drawing/2014/main" id="{5BA2277F-EFA8-40FE-AF91-50F2D8BF1378}"/>
              </a:ext>
            </a:extLst>
          </p:cNvPr>
          <p:cNvGraphicFramePr>
            <a:graphicFrameLocks noGrp="1"/>
          </p:cNvGraphicFramePr>
          <p:nvPr>
            <p:extLst>
              <p:ext uri="{D42A27DB-BD31-4B8C-83A1-F6EECF244321}">
                <p14:modId xmlns:p14="http://schemas.microsoft.com/office/powerpoint/2010/main" val="846066929"/>
              </p:ext>
            </p:extLst>
          </p:nvPr>
        </p:nvGraphicFramePr>
        <p:xfrm>
          <a:off x="830521" y="1953561"/>
          <a:ext cx="10918456" cy="2316480"/>
        </p:xfrm>
        <a:graphic>
          <a:graphicData uri="http://schemas.openxmlformats.org/drawingml/2006/table">
            <a:tbl>
              <a:tblPr firstRow="1" bandRow="1">
                <a:tableStyleId>{616DA210-FB5B-4158-B5E0-FEB733F419BA}</a:tableStyleId>
              </a:tblPr>
              <a:tblGrid>
                <a:gridCol w="2646326">
                  <a:extLst>
                    <a:ext uri="{9D8B030D-6E8A-4147-A177-3AD203B41FA5}">
                      <a16:colId xmlns:a16="http://schemas.microsoft.com/office/drawing/2014/main" val="30930922"/>
                    </a:ext>
                  </a:extLst>
                </a:gridCol>
                <a:gridCol w="8272130">
                  <a:extLst>
                    <a:ext uri="{9D8B030D-6E8A-4147-A177-3AD203B41FA5}">
                      <a16:colId xmlns:a16="http://schemas.microsoft.com/office/drawing/2014/main" val="794879816"/>
                    </a:ext>
                  </a:extLst>
                </a:gridCol>
              </a:tblGrid>
              <a:tr h="370840">
                <a:tc>
                  <a:txBody>
                    <a:bodyPr/>
                    <a:lstStyle/>
                    <a:p>
                      <a:r>
                        <a:rPr lang="en-US" sz="2000" b="1" u="none" strike="noStrike" kern="1200" baseline="0" dirty="0">
                          <a:solidFill>
                            <a:schemeClr val="tx1"/>
                          </a:solidFill>
                          <a:latin typeface="Arial" panose="020B0604020202020204" pitchFamily="34" charset="0"/>
                          <a:cs typeface="Arial" panose="020B0604020202020204" pitchFamily="34" charset="0"/>
                        </a:rPr>
                        <a:t>Yes</a:t>
                      </a:r>
                    </a:p>
                    <a:p>
                      <a:endParaRPr lang="en-US" sz="2000" b="1" dirty="0">
                        <a:latin typeface="Arial" panose="020B0604020202020204" pitchFamily="34" charset="0"/>
                        <a:cs typeface="Arial" panose="020B0604020202020204" pitchFamily="34" charset="0"/>
                      </a:endParaRPr>
                    </a:p>
                  </a:txBody>
                  <a:tcPr/>
                </a:tc>
                <a:tc>
                  <a:txBody>
                    <a:bodyPr/>
                    <a:lstStyle/>
                    <a:p>
                      <a:r>
                        <a:rPr lang="en-US" sz="2000" b="0" dirty="0">
                          <a:solidFill>
                            <a:schemeClr val="tx1"/>
                          </a:solidFill>
                          <a:latin typeface="Arial" panose="020B0604020202020204" pitchFamily="34" charset="0"/>
                          <a:cs typeface="Arial" panose="020B0604020202020204" pitchFamily="34" charset="0"/>
                        </a:rPr>
                        <a:t>Argentina; Barbados; Bolivia; Colombia; Costa Rica; Ecuador; Indonesia; Iran; Jamaica; Saint Lucia; Serbia; Thailand; Tanzania; Uruguay; Vietnam </a:t>
                      </a:r>
                    </a:p>
                  </a:txBody>
                  <a:tcPr/>
                </a:tc>
                <a:extLst>
                  <a:ext uri="{0D108BD9-81ED-4DB2-BD59-A6C34878D82A}">
                    <a16:rowId xmlns:a16="http://schemas.microsoft.com/office/drawing/2014/main" val="1948673458"/>
                  </a:ext>
                </a:extLst>
              </a:tr>
              <a:tr h="370840">
                <a:tc>
                  <a:txBody>
                    <a:bodyPr/>
                    <a:lstStyle/>
                    <a:p>
                      <a:r>
                        <a:rPr lang="en-US" sz="2000" b="1" dirty="0">
                          <a:latin typeface="Arial" panose="020B0604020202020204" pitchFamily="34" charset="0"/>
                          <a:cs typeface="Arial" panose="020B0604020202020204" pitchFamily="34" charset="0"/>
                        </a:rPr>
                        <a:t>My organization might consider having its own LMS in the near future</a:t>
                      </a:r>
                    </a:p>
                  </a:txBody>
                  <a:tcPr/>
                </a:tc>
                <a:tc>
                  <a:txBody>
                    <a:bodyPr/>
                    <a:lstStyle/>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Brazil; Chile; Cuba; Egypt; Georgia; Guyana; India; Iraq. Iran; Mauritius; Moldova; Peru; Philippines; Saudi Arabia; Somalia; Sri Lanka; Chad; Trinidad and Tobago: Zimbabwe</a:t>
                      </a:r>
                    </a:p>
                  </a:txBody>
                  <a:tcPr/>
                </a:tc>
                <a:extLst>
                  <a:ext uri="{0D108BD9-81ED-4DB2-BD59-A6C34878D82A}">
                    <a16:rowId xmlns:a16="http://schemas.microsoft.com/office/drawing/2014/main" val="642153758"/>
                  </a:ext>
                </a:extLst>
              </a:tr>
            </a:tbl>
          </a:graphicData>
        </a:graphic>
      </p:graphicFrame>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3"/>
          <a:stretch>
            <a:fillRect/>
          </a:stretch>
        </p:blipFill>
        <p:spPr>
          <a:xfrm>
            <a:off x="11119143" y="6199755"/>
            <a:ext cx="408467" cy="548688"/>
          </a:xfrm>
          <a:prstGeom prst="rect">
            <a:avLst/>
          </a:prstGeom>
        </p:spPr>
      </p:pic>
    </p:spTree>
    <p:custDataLst>
      <p:tags r:id="rId1"/>
    </p:custDataLst>
    <p:extLst>
      <p:ext uri="{BB962C8B-B14F-4D97-AF65-F5344CB8AC3E}">
        <p14:creationId xmlns:p14="http://schemas.microsoft.com/office/powerpoint/2010/main" val="3231378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1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4889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Half Frame 9">
            <a:extLst>
              <a:ext uri="{FF2B5EF4-FFF2-40B4-BE49-F238E27FC236}">
                <a16:creationId xmlns:a16="http://schemas.microsoft.com/office/drawing/2014/main" id="{476B7352-9F9C-4D19-8918-9796B284D711}"/>
              </a:ext>
            </a:extLst>
          </p:cNvPr>
          <p:cNvSpPr/>
          <p:nvPr/>
        </p:nvSpPr>
        <p:spPr>
          <a:xfrm>
            <a:off x="731838" y="1912018"/>
            <a:ext cx="4482419" cy="4267201"/>
          </a:xfrm>
          <a:prstGeom prst="halfFrame">
            <a:avLst>
              <a:gd name="adj1" fmla="val 5342"/>
              <a:gd name="adj2" fmla="val 600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a:p>
            <a:pPr marL="0" indent="0">
              <a:buNone/>
            </a:pPr>
            <a:endParaRPr lang="en-US" dirty="0"/>
          </a:p>
          <a:p>
            <a:pPr marL="446088">
              <a:lnSpc>
                <a:spcPct val="129167"/>
              </a:lnSpc>
            </a:pPr>
            <a:endParaRPr lang="en-US" sz="2000" dirty="0">
              <a:solidFill>
                <a:schemeClr val="tx1"/>
              </a:solidFill>
            </a:endParaRPr>
          </a:p>
          <a:p>
            <a:pPr marL="446088">
              <a:lnSpc>
                <a:spcPct val="129167"/>
              </a:lnSpc>
            </a:pPr>
            <a:endParaRPr lang="en-US" sz="2000" b="1" dirty="0">
              <a:solidFill>
                <a:schemeClr val="tx1"/>
              </a:solidFill>
            </a:endParaRPr>
          </a:p>
          <a:p>
            <a:pPr marL="446088">
              <a:lnSpc>
                <a:spcPct val="129167"/>
              </a:lnSpc>
            </a:pPr>
            <a:endParaRPr lang="en-US" sz="2000" b="1" dirty="0">
              <a:solidFill>
                <a:schemeClr val="tx1"/>
              </a:solidFill>
            </a:endParaRPr>
          </a:p>
          <a:p>
            <a:pPr marL="446088">
              <a:lnSpc>
                <a:spcPct val="129167"/>
              </a:lnSpc>
            </a:pPr>
            <a:endParaRPr lang="en-US" sz="2000" b="1" dirty="0">
              <a:solidFill>
                <a:schemeClr val="tx1"/>
              </a:solidFill>
            </a:endParaRPr>
          </a:p>
          <a:p>
            <a:pPr marL="446088">
              <a:lnSpc>
                <a:spcPct val="129167"/>
              </a:lnSpc>
            </a:pPr>
            <a:r>
              <a:rPr lang="en-US" sz="2000" b="1" dirty="0">
                <a:solidFill>
                  <a:schemeClr val="tx1"/>
                </a:solidFill>
              </a:rPr>
              <a:t>Q1: U</a:t>
            </a:r>
            <a:r>
              <a:rPr lang="en-US" sz="2000" b="1" dirty="0">
                <a:solidFill>
                  <a:schemeClr val="tx1"/>
                </a:solidFill>
                <a:cs typeface="Arial" panose="020B0604020202020204" pitchFamily="34" charset="0"/>
              </a:rPr>
              <a:t>sing laptops to access online learning</a:t>
            </a:r>
          </a:p>
          <a:p>
            <a:pPr marL="446088">
              <a:lnSpc>
                <a:spcPct val="129167"/>
              </a:lnSpc>
            </a:pPr>
            <a:endParaRPr lang="en-US" sz="2000" b="1"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1: </a:t>
            </a:r>
            <a:r>
              <a:rPr lang="en-US" sz="2000" u="none" strike="noStrike" dirty="0">
                <a:solidFill>
                  <a:schemeClr val="tx1"/>
                </a:solidFill>
                <a:effectLst/>
              </a:rPr>
              <a:t>9</a:t>
            </a:r>
            <a:endParaRPr lang="en-GB" sz="2000"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2: </a:t>
            </a:r>
            <a:r>
              <a:rPr lang="en-US" sz="2000" u="none" strike="noStrike" dirty="0">
                <a:solidFill>
                  <a:schemeClr val="tx1"/>
                </a:solidFill>
                <a:effectLst/>
              </a:rPr>
              <a:t>11</a:t>
            </a:r>
            <a:endParaRPr lang="en-GB" sz="2000"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3: 9</a:t>
            </a:r>
          </a:p>
          <a:p>
            <a:pPr marL="788988" indent="-342900">
              <a:lnSpc>
                <a:spcPct val="129167"/>
              </a:lnSpc>
              <a:buFont typeface="Wingdings" panose="05000000000000000000" pitchFamily="2" charset="2"/>
              <a:buChar char="§"/>
            </a:pPr>
            <a:r>
              <a:rPr lang="en-GB" sz="2000" dirty="0">
                <a:solidFill>
                  <a:schemeClr val="tx1"/>
                </a:solidFill>
              </a:rPr>
              <a:t>Region 4: 10</a:t>
            </a:r>
          </a:p>
          <a:p>
            <a:pPr marL="788988" indent="-342900">
              <a:lnSpc>
                <a:spcPct val="129167"/>
              </a:lnSpc>
              <a:buFont typeface="Wingdings" panose="05000000000000000000" pitchFamily="2" charset="2"/>
              <a:buChar char="§"/>
            </a:pPr>
            <a:r>
              <a:rPr lang="en-GB" sz="2000" b="1" dirty="0">
                <a:solidFill>
                  <a:srgbClr val="993799"/>
                </a:solidFill>
              </a:rPr>
              <a:t>Region 5: 14</a:t>
            </a:r>
          </a:p>
          <a:p>
            <a:pPr marL="788988" indent="-342900">
              <a:lnSpc>
                <a:spcPct val="129167"/>
              </a:lnSpc>
              <a:buFont typeface="Wingdings" panose="05000000000000000000" pitchFamily="2" charset="2"/>
              <a:buChar char="§"/>
            </a:pPr>
            <a:r>
              <a:rPr lang="en-GB" sz="2000" dirty="0">
                <a:solidFill>
                  <a:schemeClr val="tx1"/>
                </a:solidFill>
              </a:rPr>
              <a:t>Region 6: 13</a:t>
            </a:r>
          </a:p>
          <a:p>
            <a:pPr marL="788988" indent="-342900">
              <a:lnSpc>
                <a:spcPct val="129167"/>
              </a:lnSpc>
              <a:buFont typeface="Wingdings" panose="05000000000000000000" pitchFamily="2" charset="2"/>
              <a:buChar char="§"/>
            </a:pPr>
            <a:r>
              <a:rPr lang="en-GB" sz="2000" b="1" dirty="0">
                <a:solidFill>
                  <a:srgbClr val="993799"/>
                </a:solidFill>
              </a:rPr>
              <a:t>Region 7: 14</a:t>
            </a:r>
          </a:p>
          <a:p>
            <a:pPr marL="446088">
              <a:lnSpc>
                <a:spcPct val="129167"/>
              </a:lnSpc>
            </a:pPr>
            <a:r>
              <a:rPr lang="en-GB" sz="2400" b="1" dirty="0">
                <a:solidFill>
                  <a:prstClr val="black"/>
                </a:solidFill>
                <a:latin typeface="Arial" panose="020B0604020202020204"/>
              </a:rPr>
              <a:t>∑= 76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a:lnSpc>
                <a:spcPct val="129167"/>
              </a:lnSpc>
            </a:pPr>
            <a:endParaRPr lang="en-US" sz="2000" dirty="0">
              <a:solidFill>
                <a:schemeClr val="tx1"/>
              </a:solidFill>
            </a:endParaRPr>
          </a:p>
          <a:p>
            <a:endParaRPr lang="en-US" dirty="0"/>
          </a:p>
          <a:p>
            <a:pPr marL="0" indent="0">
              <a:buNone/>
            </a:pPr>
            <a:endParaRPr lang="en-US" dirty="0"/>
          </a:p>
          <a:p>
            <a:pPr marL="0" indent="0">
              <a:buNone/>
            </a:pPr>
            <a:endParaRPr lang="en-US" dirty="0"/>
          </a:p>
          <a:p>
            <a:pPr marL="0" indent="0">
              <a:buNone/>
            </a:pPr>
            <a:endParaRPr lang="en-US" dirty="0">
              <a:solidFill>
                <a:schemeClr val="tx1"/>
              </a:solidFill>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20264" y="1941728"/>
            <a:ext cx="4482419" cy="4267201"/>
          </a:xfrm>
          <a:prstGeom prst="halfFrame">
            <a:avLst>
              <a:gd name="adj1" fmla="val 5342"/>
              <a:gd name="adj2" fmla="val 600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a:p>
            <a:pPr marL="0" indent="0">
              <a:buNone/>
            </a:pPr>
            <a:endParaRPr lang="en-US" dirty="0"/>
          </a:p>
          <a:p>
            <a:pPr marL="446088">
              <a:lnSpc>
                <a:spcPct val="129167"/>
              </a:lnSpc>
            </a:pPr>
            <a:endParaRPr lang="en-US" sz="2000" dirty="0">
              <a:solidFill>
                <a:schemeClr val="tx1"/>
              </a:solidFill>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r>
              <a:rPr lang="en-US" sz="2000" b="1" dirty="0">
                <a:solidFill>
                  <a:schemeClr val="tx1"/>
                </a:solidFill>
                <a:cs typeface="Arial" panose="020B0604020202020204" pitchFamily="34" charset="0"/>
              </a:rPr>
              <a:t>Q5: Employees proficiency in using the learning technology rated as good-very good </a:t>
            </a:r>
          </a:p>
          <a:p>
            <a:pPr marL="788988" indent="-342900">
              <a:lnSpc>
                <a:spcPct val="129167"/>
              </a:lnSpc>
              <a:buFont typeface="Wingdings" panose="05000000000000000000" pitchFamily="2" charset="2"/>
              <a:buChar char="§"/>
            </a:pPr>
            <a:r>
              <a:rPr lang="en-GB" sz="2000" dirty="0">
                <a:solidFill>
                  <a:schemeClr val="tx1"/>
                </a:solidFill>
                <a:cs typeface="Arial" panose="020B0604020202020204" pitchFamily="34" charset="0"/>
              </a:rPr>
              <a:t>Region 1: 5</a:t>
            </a:r>
          </a:p>
          <a:p>
            <a:pPr marL="788988" indent="-342900">
              <a:lnSpc>
                <a:spcPct val="129167"/>
              </a:lnSpc>
              <a:buFont typeface="Wingdings" panose="05000000000000000000" pitchFamily="2" charset="2"/>
              <a:buChar char="§"/>
            </a:pPr>
            <a:r>
              <a:rPr lang="en-GB" sz="2000" dirty="0">
                <a:solidFill>
                  <a:schemeClr val="tx1"/>
                </a:solidFill>
              </a:rPr>
              <a:t>Region 2: 7</a:t>
            </a:r>
          </a:p>
          <a:p>
            <a:pPr marL="788988" indent="-342900">
              <a:lnSpc>
                <a:spcPct val="129167"/>
              </a:lnSpc>
              <a:buFont typeface="Wingdings" panose="05000000000000000000" pitchFamily="2" charset="2"/>
              <a:buChar char="§"/>
            </a:pPr>
            <a:r>
              <a:rPr lang="en-GB" sz="2000" dirty="0">
                <a:solidFill>
                  <a:schemeClr val="tx1"/>
                </a:solidFill>
              </a:rPr>
              <a:t>Region 3: 7</a:t>
            </a:r>
          </a:p>
          <a:p>
            <a:pPr marL="788988" indent="-342900">
              <a:lnSpc>
                <a:spcPct val="129167"/>
              </a:lnSpc>
              <a:buFont typeface="Wingdings" panose="05000000000000000000" pitchFamily="2" charset="2"/>
              <a:buChar char="§"/>
            </a:pPr>
            <a:r>
              <a:rPr lang="en-GB" sz="2000" dirty="0">
                <a:solidFill>
                  <a:schemeClr val="tx1"/>
                </a:solidFill>
              </a:rPr>
              <a:t>Region 4: 6</a:t>
            </a:r>
          </a:p>
          <a:p>
            <a:pPr marL="788988" indent="-342900">
              <a:lnSpc>
                <a:spcPct val="129167"/>
              </a:lnSpc>
              <a:buFont typeface="Wingdings" panose="05000000000000000000" pitchFamily="2" charset="2"/>
              <a:buChar char="§"/>
            </a:pPr>
            <a:r>
              <a:rPr lang="en-GB" sz="2000" dirty="0">
                <a:solidFill>
                  <a:schemeClr val="tx1"/>
                </a:solidFill>
              </a:rPr>
              <a:t>Region 5: 11</a:t>
            </a:r>
          </a:p>
          <a:p>
            <a:pPr marL="788988" indent="-342900">
              <a:lnSpc>
                <a:spcPct val="129167"/>
              </a:lnSpc>
              <a:buFont typeface="Wingdings" panose="05000000000000000000" pitchFamily="2" charset="2"/>
              <a:buChar char="§"/>
            </a:pPr>
            <a:r>
              <a:rPr lang="en-GB" sz="2000" dirty="0">
                <a:solidFill>
                  <a:schemeClr val="tx1"/>
                </a:solidFill>
              </a:rPr>
              <a:t>Region 6: 11</a:t>
            </a:r>
          </a:p>
          <a:p>
            <a:pPr marL="788988" indent="-342900">
              <a:lnSpc>
                <a:spcPct val="129167"/>
              </a:lnSpc>
              <a:buFont typeface="Wingdings" panose="05000000000000000000" pitchFamily="2" charset="2"/>
              <a:buChar char="§"/>
            </a:pPr>
            <a:r>
              <a:rPr lang="en-GB" sz="2000" b="1" dirty="0">
                <a:solidFill>
                  <a:srgbClr val="993799"/>
                </a:solidFill>
              </a:rPr>
              <a:t>Region 7: 13 </a:t>
            </a:r>
          </a:p>
          <a:p>
            <a:pPr marL="446088">
              <a:lnSpc>
                <a:spcPct val="129167"/>
              </a:lnSpc>
            </a:pPr>
            <a:r>
              <a:rPr lang="en-GB" sz="2400" b="1" dirty="0">
                <a:solidFill>
                  <a:prstClr val="black"/>
                </a:solidFill>
                <a:latin typeface="Arial" panose="020B0604020202020204"/>
              </a:rPr>
              <a:t>∑= 60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a:lnSpc>
                <a:spcPct val="129167"/>
              </a:lnSpc>
            </a:pPr>
            <a:endParaRPr lang="en-US" sz="2000" dirty="0">
              <a:solidFill>
                <a:schemeClr val="tx1"/>
              </a:solidFill>
            </a:endParaRPr>
          </a:p>
          <a:p>
            <a:endParaRPr lang="en-US" dirty="0"/>
          </a:p>
          <a:p>
            <a:pPr marL="0" indent="0">
              <a:buNone/>
            </a:pPr>
            <a:endParaRPr lang="en-US" dirty="0"/>
          </a:p>
          <a:p>
            <a:pPr marL="0" indent="0">
              <a:buNone/>
            </a:pPr>
            <a:endParaRPr lang="en-US" dirty="0"/>
          </a:p>
          <a:p>
            <a:pPr marL="0" indent="0">
              <a:buNone/>
            </a:pPr>
            <a:endParaRPr lang="en-US" dirty="0">
              <a:solidFill>
                <a:schemeClr val="tx1"/>
              </a:solidFill>
            </a:endParaRPr>
          </a:p>
        </p:txBody>
      </p:sp>
      <p:pic>
        <p:nvPicPr>
          <p:cNvPr id="8" name="Picture 7" descr="A red and white sign&#10;&#10;Description automatically generated with low confidence">
            <a:extLst>
              <a:ext uri="{FF2B5EF4-FFF2-40B4-BE49-F238E27FC236}">
                <a16:creationId xmlns:a16="http://schemas.microsoft.com/office/drawing/2014/main" id="{150A66D6-E012-4BC3-BDB2-A7304F55F22D}"/>
              </a:ext>
            </a:extLst>
          </p:cNvPr>
          <p:cNvPicPr>
            <a:picLocks noChangeAspect="1"/>
          </p:cNvPicPr>
          <p:nvPr/>
        </p:nvPicPr>
        <p:blipFill>
          <a:blip r:embed="rId4"/>
          <a:stretch>
            <a:fillRect/>
          </a:stretch>
        </p:blipFill>
        <p:spPr>
          <a:xfrm>
            <a:off x="11119143" y="6199755"/>
            <a:ext cx="408467" cy="548688"/>
          </a:xfrm>
          <a:prstGeom prst="rect">
            <a:avLst/>
          </a:prstGeom>
        </p:spPr>
      </p:pic>
    </p:spTree>
    <p:custDataLst>
      <p:tags r:id="rId1"/>
    </p:custDataLst>
    <p:extLst>
      <p:ext uri="{BB962C8B-B14F-4D97-AF65-F5344CB8AC3E}">
        <p14:creationId xmlns:p14="http://schemas.microsoft.com/office/powerpoint/2010/main" val="2732533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1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4482419" cy="4349297"/>
          </a:xfrm>
          <a:prstGeom prst="halfFrame">
            <a:avLst>
              <a:gd name="adj1" fmla="val 5342"/>
              <a:gd name="adj2" fmla="val 600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a:p>
            <a:pPr marL="0" indent="0">
              <a:buNone/>
            </a:pPr>
            <a:endParaRPr lang="en-US" dirty="0"/>
          </a:p>
          <a:p>
            <a:pPr marL="446088">
              <a:lnSpc>
                <a:spcPct val="129167"/>
              </a:lnSpc>
            </a:pPr>
            <a:endParaRPr lang="en-US" sz="2000" dirty="0">
              <a:solidFill>
                <a:schemeClr val="tx1"/>
              </a:solidFill>
            </a:endParaRPr>
          </a:p>
          <a:p>
            <a:pPr marL="446088">
              <a:lnSpc>
                <a:spcPct val="129167"/>
              </a:lnSpc>
            </a:pPr>
            <a:endParaRPr lang="en-US" sz="2000" b="1" dirty="0">
              <a:solidFill>
                <a:schemeClr val="tx1"/>
              </a:solidFill>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r>
              <a:rPr lang="en-US" sz="2000" b="1" dirty="0">
                <a:solidFill>
                  <a:schemeClr val="tx1"/>
                </a:solidFill>
                <a:cs typeface="Arial" panose="020B0604020202020204" pitchFamily="34" charset="0"/>
              </a:rPr>
              <a:t>Q8: Spending between 1-2 days each </a:t>
            </a:r>
            <a:r>
              <a:rPr lang="en-US" sz="2000" b="1" dirty="0">
                <a:solidFill>
                  <a:schemeClr val="tx1"/>
                </a:solidFill>
              </a:rPr>
              <a:t>month on average on online learning</a:t>
            </a:r>
            <a:endParaRPr lang="en-GB" sz="2000"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1: </a:t>
            </a:r>
            <a:r>
              <a:rPr lang="en-US" sz="2000" u="none" strike="noStrike" dirty="0">
                <a:solidFill>
                  <a:schemeClr val="tx1"/>
                </a:solidFill>
                <a:effectLst/>
              </a:rPr>
              <a:t>3</a:t>
            </a:r>
            <a:endParaRPr lang="en-GB" sz="2000"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2: </a:t>
            </a:r>
            <a:r>
              <a:rPr lang="en-US" sz="2000" u="none" strike="noStrike" dirty="0">
                <a:solidFill>
                  <a:schemeClr val="tx1"/>
                </a:solidFill>
                <a:effectLst/>
              </a:rPr>
              <a:t>4</a:t>
            </a:r>
            <a:endParaRPr lang="en-GB" sz="2000"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3: 5</a:t>
            </a:r>
          </a:p>
          <a:p>
            <a:pPr marL="788988" indent="-342900">
              <a:lnSpc>
                <a:spcPct val="129167"/>
              </a:lnSpc>
              <a:buFont typeface="Wingdings" panose="05000000000000000000" pitchFamily="2" charset="2"/>
              <a:buChar char="§"/>
            </a:pPr>
            <a:r>
              <a:rPr lang="en-GB" sz="2000" dirty="0">
                <a:solidFill>
                  <a:schemeClr val="tx1"/>
                </a:solidFill>
              </a:rPr>
              <a:t>Region 4: 2</a:t>
            </a:r>
          </a:p>
          <a:p>
            <a:pPr marL="788988" indent="-342900">
              <a:lnSpc>
                <a:spcPct val="129167"/>
              </a:lnSpc>
              <a:buFont typeface="Wingdings" panose="05000000000000000000" pitchFamily="2" charset="2"/>
              <a:buChar char="§"/>
            </a:pPr>
            <a:r>
              <a:rPr lang="en-GB" sz="2000" b="1" dirty="0">
                <a:solidFill>
                  <a:srgbClr val="993799"/>
                </a:solidFill>
              </a:rPr>
              <a:t>Region 5:7</a:t>
            </a:r>
          </a:p>
          <a:p>
            <a:pPr marL="788988" indent="-342900">
              <a:lnSpc>
                <a:spcPct val="129167"/>
              </a:lnSpc>
              <a:buFont typeface="Wingdings" panose="05000000000000000000" pitchFamily="2" charset="2"/>
              <a:buChar char="§"/>
            </a:pPr>
            <a:r>
              <a:rPr lang="en-GB" sz="2000" dirty="0">
                <a:solidFill>
                  <a:schemeClr val="tx1"/>
                </a:solidFill>
              </a:rPr>
              <a:t>Region 6: 5</a:t>
            </a:r>
          </a:p>
          <a:p>
            <a:pPr marL="788988" indent="-342900">
              <a:lnSpc>
                <a:spcPct val="129167"/>
              </a:lnSpc>
              <a:buFont typeface="Wingdings" panose="05000000000000000000" pitchFamily="2" charset="2"/>
              <a:buChar char="§"/>
            </a:pPr>
            <a:r>
              <a:rPr lang="en-GB" sz="2000" dirty="0">
                <a:solidFill>
                  <a:schemeClr val="tx1"/>
                </a:solidFill>
              </a:rPr>
              <a:t>Region 7: 3</a:t>
            </a:r>
          </a:p>
          <a:p>
            <a:pPr marL="446088">
              <a:lnSpc>
                <a:spcPct val="129167"/>
              </a:lnSpc>
            </a:pPr>
            <a:r>
              <a:rPr lang="en-GB" sz="2400" b="1" dirty="0">
                <a:solidFill>
                  <a:prstClr val="black"/>
                </a:solidFill>
                <a:latin typeface="Arial" panose="020B0604020202020204"/>
              </a:rPr>
              <a:t>∑= 29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a:lnSpc>
                <a:spcPct val="129167"/>
              </a:lnSpc>
            </a:pPr>
            <a:endParaRPr lang="en-US" sz="2000" dirty="0">
              <a:solidFill>
                <a:schemeClr val="tx1"/>
              </a:solidFill>
            </a:endParaRPr>
          </a:p>
          <a:p>
            <a:endParaRPr lang="en-US" dirty="0"/>
          </a:p>
          <a:p>
            <a:pPr marL="0" indent="0">
              <a:buNone/>
            </a:pPr>
            <a:endParaRPr lang="en-US" dirty="0"/>
          </a:p>
          <a:p>
            <a:pPr marL="0" indent="0">
              <a:buNone/>
            </a:pPr>
            <a:endParaRPr lang="en-US" dirty="0"/>
          </a:p>
          <a:p>
            <a:pPr marL="0" indent="0">
              <a:buNone/>
            </a:pPr>
            <a:endParaRPr lang="en-US" dirty="0">
              <a:solidFill>
                <a:schemeClr val="tx1"/>
              </a:solidFill>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20264" y="1989138"/>
            <a:ext cx="4482419" cy="4267201"/>
          </a:xfrm>
          <a:prstGeom prst="halfFrame">
            <a:avLst>
              <a:gd name="adj1" fmla="val 5342"/>
              <a:gd name="adj2" fmla="val 600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a:p>
            <a:pPr marL="0" indent="0">
              <a:buNone/>
            </a:pPr>
            <a:endParaRPr lang="en-US" dirty="0"/>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r>
              <a:rPr lang="en-US" sz="2000" b="1" dirty="0">
                <a:solidFill>
                  <a:schemeClr val="tx1"/>
                </a:solidFill>
                <a:cs typeface="Arial" panose="020B0604020202020204" pitchFamily="34" charset="0"/>
              </a:rPr>
              <a:t>Q9: Having LMS in place</a:t>
            </a:r>
          </a:p>
          <a:p>
            <a:pPr marL="788988" indent="-342900">
              <a:lnSpc>
                <a:spcPct val="129167"/>
              </a:lnSpc>
              <a:buFont typeface="Wingdings" panose="05000000000000000000" pitchFamily="2" charset="2"/>
              <a:buChar char="§"/>
            </a:pPr>
            <a:r>
              <a:rPr lang="en-GB" sz="2000" dirty="0">
                <a:solidFill>
                  <a:schemeClr val="tx1"/>
                </a:solidFill>
                <a:cs typeface="Arial" panose="020B0604020202020204" pitchFamily="34" charset="0"/>
              </a:rPr>
              <a:t>Region 1: 0</a:t>
            </a:r>
          </a:p>
          <a:p>
            <a:pPr marL="788988" indent="-342900">
              <a:lnSpc>
                <a:spcPct val="129167"/>
              </a:lnSpc>
              <a:buFont typeface="Wingdings" panose="05000000000000000000" pitchFamily="2" charset="2"/>
              <a:buChar char="§"/>
            </a:pPr>
            <a:r>
              <a:rPr lang="en-GB" sz="2000" dirty="0">
                <a:solidFill>
                  <a:schemeClr val="tx1"/>
                </a:solidFill>
              </a:rPr>
              <a:t>Region 2: 2</a:t>
            </a:r>
          </a:p>
          <a:p>
            <a:pPr marL="788988" indent="-342900">
              <a:lnSpc>
                <a:spcPct val="129167"/>
              </a:lnSpc>
              <a:buFont typeface="Wingdings" panose="05000000000000000000" pitchFamily="2" charset="2"/>
              <a:buChar char="§"/>
            </a:pPr>
            <a:r>
              <a:rPr lang="en-GB" sz="2000" dirty="0">
                <a:solidFill>
                  <a:schemeClr val="tx1"/>
                </a:solidFill>
              </a:rPr>
              <a:t>Region 3: 1</a:t>
            </a:r>
          </a:p>
          <a:p>
            <a:pPr marL="788988" indent="-342900">
              <a:lnSpc>
                <a:spcPct val="129167"/>
              </a:lnSpc>
              <a:buFont typeface="Wingdings" panose="05000000000000000000" pitchFamily="2" charset="2"/>
              <a:buChar char="§"/>
            </a:pPr>
            <a:r>
              <a:rPr lang="en-GB" sz="2000" dirty="0">
                <a:solidFill>
                  <a:schemeClr val="tx1"/>
                </a:solidFill>
              </a:rPr>
              <a:t>Region 4: 0</a:t>
            </a:r>
          </a:p>
          <a:p>
            <a:pPr marL="788988" indent="-342900">
              <a:lnSpc>
                <a:spcPct val="129167"/>
              </a:lnSpc>
              <a:buFont typeface="Wingdings" panose="05000000000000000000" pitchFamily="2" charset="2"/>
              <a:buChar char="§"/>
            </a:pPr>
            <a:r>
              <a:rPr lang="en-GB" sz="2000" dirty="0">
                <a:solidFill>
                  <a:schemeClr val="tx1"/>
                </a:solidFill>
              </a:rPr>
              <a:t>Region 5: 4</a:t>
            </a:r>
          </a:p>
          <a:p>
            <a:pPr marL="788988" indent="-342900">
              <a:lnSpc>
                <a:spcPct val="129167"/>
              </a:lnSpc>
              <a:buFont typeface="Wingdings" panose="05000000000000000000" pitchFamily="2" charset="2"/>
              <a:buChar char="§"/>
            </a:pPr>
            <a:r>
              <a:rPr lang="en-GB" sz="2000" dirty="0">
                <a:solidFill>
                  <a:schemeClr val="tx1"/>
                </a:solidFill>
              </a:rPr>
              <a:t>Region 6: 1</a:t>
            </a:r>
          </a:p>
          <a:p>
            <a:pPr marL="788988" indent="-342900">
              <a:lnSpc>
                <a:spcPct val="129167"/>
              </a:lnSpc>
              <a:buFont typeface="Wingdings" panose="05000000000000000000" pitchFamily="2" charset="2"/>
              <a:buChar char="§"/>
            </a:pPr>
            <a:r>
              <a:rPr lang="en-GB" sz="2000" b="1" dirty="0">
                <a:solidFill>
                  <a:srgbClr val="993799"/>
                </a:solidFill>
              </a:rPr>
              <a:t>Region 7: 7</a:t>
            </a:r>
          </a:p>
          <a:p>
            <a:pPr marL="788988" indent="-342900">
              <a:lnSpc>
                <a:spcPct val="129167"/>
              </a:lnSpc>
              <a:buFont typeface="Wingdings" panose="05000000000000000000" pitchFamily="2" charset="2"/>
              <a:buChar char="§"/>
            </a:pPr>
            <a:endParaRPr lang="en-GB" sz="2000" dirty="0">
              <a:solidFill>
                <a:schemeClr val="tx1"/>
              </a:solidFill>
            </a:endParaRPr>
          </a:p>
          <a:p>
            <a:pPr marL="788988" indent="-342900">
              <a:lnSpc>
                <a:spcPct val="129167"/>
              </a:lnSpc>
              <a:buFont typeface="Wingdings" panose="05000000000000000000" pitchFamily="2" charset="2"/>
              <a:buChar char="§"/>
            </a:pPr>
            <a:endParaRPr lang="en-GB" sz="2000" dirty="0">
              <a:solidFill>
                <a:schemeClr val="tx1"/>
              </a:solidFill>
            </a:endParaRPr>
          </a:p>
          <a:p>
            <a:pPr marL="446088">
              <a:lnSpc>
                <a:spcPct val="129167"/>
              </a:lnSpc>
            </a:pPr>
            <a:r>
              <a:rPr lang="en-GB" sz="2400" b="1" dirty="0">
                <a:solidFill>
                  <a:prstClr val="black"/>
                </a:solidFill>
                <a:latin typeface="Arial" panose="020B0604020202020204"/>
              </a:rPr>
              <a:t>∑= 15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a:lnSpc>
                <a:spcPct val="129167"/>
              </a:lnSpc>
            </a:pPr>
            <a:endParaRPr lang="en-US" sz="2000" dirty="0">
              <a:solidFill>
                <a:schemeClr val="tx1"/>
              </a:solidFill>
            </a:endParaRPr>
          </a:p>
          <a:p>
            <a:endParaRPr lang="en-US" dirty="0"/>
          </a:p>
          <a:p>
            <a:pPr marL="0" indent="0">
              <a:buNone/>
            </a:pPr>
            <a:endParaRPr lang="en-US" dirty="0"/>
          </a:p>
          <a:p>
            <a:pPr marL="0" indent="0">
              <a:buNone/>
            </a:pPr>
            <a:endParaRPr lang="en-US" dirty="0"/>
          </a:p>
          <a:p>
            <a:pPr marL="0" indent="0">
              <a:buNone/>
            </a:pPr>
            <a:endParaRPr lang="en-US" dirty="0">
              <a:solidFill>
                <a:schemeClr val="tx1"/>
              </a:solidFill>
            </a:endParaRPr>
          </a:p>
        </p:txBody>
      </p:sp>
    </p:spTree>
    <p:custDataLst>
      <p:tags r:id="rId1"/>
    </p:custDataLst>
    <p:extLst>
      <p:ext uri="{BB962C8B-B14F-4D97-AF65-F5344CB8AC3E}">
        <p14:creationId xmlns:p14="http://schemas.microsoft.com/office/powerpoint/2010/main" val="3603838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1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dirty="0"/>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4482419" cy="4349297"/>
          </a:xfrm>
          <a:prstGeom prst="halfFrame">
            <a:avLst>
              <a:gd name="adj1" fmla="val 5342"/>
              <a:gd name="adj2" fmla="val 6001"/>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endParaRPr lang="en-US" dirty="0"/>
          </a:p>
          <a:p>
            <a:pPr marL="0" indent="0">
              <a:buNone/>
            </a:pPr>
            <a:endParaRPr lang="en-US" dirty="0"/>
          </a:p>
          <a:p>
            <a:pPr marL="446088">
              <a:lnSpc>
                <a:spcPct val="129167"/>
              </a:lnSpc>
            </a:pPr>
            <a:endParaRPr lang="en-US" sz="2000" dirty="0">
              <a:solidFill>
                <a:schemeClr val="tx1"/>
              </a:solidFill>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endParaRPr lang="en-US" sz="2000" b="1" dirty="0">
              <a:solidFill>
                <a:schemeClr val="tx1"/>
              </a:solidFill>
              <a:cs typeface="Arial" panose="020B0604020202020204" pitchFamily="34" charset="0"/>
            </a:endParaRPr>
          </a:p>
          <a:p>
            <a:pPr marL="446088">
              <a:lnSpc>
                <a:spcPct val="129167"/>
              </a:lnSpc>
            </a:pPr>
            <a:r>
              <a:rPr lang="en-US" sz="2000" b="1" dirty="0">
                <a:solidFill>
                  <a:schemeClr val="tx1"/>
                </a:solidFill>
                <a:cs typeface="Arial" panose="020B0604020202020204" pitchFamily="34" charset="0"/>
              </a:rPr>
              <a:t>Q11: Using </a:t>
            </a:r>
            <a:r>
              <a:rPr lang="en-US" sz="2000" b="1" dirty="0">
                <a:solidFill>
                  <a:schemeClr val="tx1"/>
                </a:solidFill>
              </a:rPr>
              <a:t>webinar conferencing tools for distance learning </a:t>
            </a:r>
          </a:p>
          <a:p>
            <a:pPr marL="788988" indent="-342900">
              <a:lnSpc>
                <a:spcPct val="129167"/>
              </a:lnSpc>
              <a:buFont typeface="Wingdings" panose="05000000000000000000" pitchFamily="2" charset="2"/>
              <a:buChar char="§"/>
            </a:pPr>
            <a:r>
              <a:rPr lang="en-GB" sz="2000" dirty="0">
                <a:solidFill>
                  <a:schemeClr val="tx1"/>
                </a:solidFill>
              </a:rPr>
              <a:t>Region 1: </a:t>
            </a:r>
            <a:r>
              <a:rPr lang="en-US" sz="2000" u="none" strike="noStrike" dirty="0">
                <a:solidFill>
                  <a:schemeClr val="tx1"/>
                </a:solidFill>
                <a:effectLst/>
              </a:rPr>
              <a:t>3</a:t>
            </a:r>
            <a:endParaRPr lang="en-GB" sz="2000"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2: </a:t>
            </a:r>
            <a:r>
              <a:rPr lang="en-US" sz="2000" u="none" strike="noStrike" dirty="0">
                <a:solidFill>
                  <a:schemeClr val="tx1"/>
                </a:solidFill>
                <a:effectLst/>
              </a:rPr>
              <a:t>7</a:t>
            </a:r>
            <a:endParaRPr lang="en-GB" sz="2000" dirty="0">
              <a:solidFill>
                <a:schemeClr val="tx1"/>
              </a:solidFill>
            </a:endParaRPr>
          </a:p>
          <a:p>
            <a:pPr marL="788988" indent="-342900">
              <a:lnSpc>
                <a:spcPct val="129167"/>
              </a:lnSpc>
              <a:buFont typeface="Wingdings" panose="05000000000000000000" pitchFamily="2" charset="2"/>
              <a:buChar char="§"/>
            </a:pPr>
            <a:r>
              <a:rPr lang="en-GB" sz="2000" dirty="0">
                <a:solidFill>
                  <a:schemeClr val="tx1"/>
                </a:solidFill>
              </a:rPr>
              <a:t>Region 3: 5</a:t>
            </a:r>
          </a:p>
          <a:p>
            <a:pPr marL="788988" indent="-342900">
              <a:lnSpc>
                <a:spcPct val="129167"/>
              </a:lnSpc>
              <a:buFont typeface="Wingdings" panose="05000000000000000000" pitchFamily="2" charset="2"/>
              <a:buChar char="§"/>
            </a:pPr>
            <a:r>
              <a:rPr lang="en-GB" sz="2000" dirty="0">
                <a:solidFill>
                  <a:schemeClr val="tx1"/>
                </a:solidFill>
              </a:rPr>
              <a:t>Region 4: 2</a:t>
            </a:r>
          </a:p>
          <a:p>
            <a:pPr marL="788988" indent="-342900">
              <a:lnSpc>
                <a:spcPct val="129167"/>
              </a:lnSpc>
              <a:buFont typeface="Wingdings" panose="05000000000000000000" pitchFamily="2" charset="2"/>
              <a:buChar char="§"/>
            </a:pPr>
            <a:r>
              <a:rPr lang="en-GB" sz="2000" b="1" dirty="0">
                <a:solidFill>
                  <a:srgbClr val="993799"/>
                </a:solidFill>
              </a:rPr>
              <a:t>Region 5: 11</a:t>
            </a:r>
          </a:p>
          <a:p>
            <a:pPr marL="788988" indent="-342900">
              <a:lnSpc>
                <a:spcPct val="129167"/>
              </a:lnSpc>
              <a:buFont typeface="Wingdings" panose="05000000000000000000" pitchFamily="2" charset="2"/>
              <a:buChar char="§"/>
            </a:pPr>
            <a:r>
              <a:rPr lang="en-GB" sz="2000" dirty="0">
                <a:solidFill>
                  <a:schemeClr val="tx1"/>
                </a:solidFill>
              </a:rPr>
              <a:t>Region 6: 8</a:t>
            </a:r>
          </a:p>
          <a:p>
            <a:pPr marL="788988" indent="-342900">
              <a:lnSpc>
                <a:spcPct val="129167"/>
              </a:lnSpc>
              <a:buFont typeface="Wingdings" panose="05000000000000000000" pitchFamily="2" charset="2"/>
              <a:buChar char="§"/>
            </a:pPr>
            <a:r>
              <a:rPr lang="en-GB" sz="2000" b="1" dirty="0">
                <a:solidFill>
                  <a:srgbClr val="993799"/>
                </a:solidFill>
              </a:rPr>
              <a:t>Region 7: 11</a:t>
            </a:r>
          </a:p>
          <a:p>
            <a:pPr marL="446088">
              <a:lnSpc>
                <a:spcPct val="129167"/>
              </a:lnSpc>
            </a:pPr>
            <a:r>
              <a:rPr lang="en-GB" sz="2400" b="1" dirty="0">
                <a:solidFill>
                  <a:prstClr val="black"/>
                </a:solidFill>
                <a:latin typeface="Arial" panose="020B0604020202020204"/>
              </a:rPr>
              <a:t>∑= 47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a:lnSpc>
                <a:spcPct val="129167"/>
              </a:lnSpc>
            </a:pPr>
            <a:endParaRPr lang="en-US" sz="2000" dirty="0">
              <a:solidFill>
                <a:schemeClr val="tx1"/>
              </a:solidFill>
            </a:endParaRPr>
          </a:p>
          <a:p>
            <a:endParaRPr lang="en-US" dirty="0"/>
          </a:p>
          <a:p>
            <a:pPr marL="0" indent="0">
              <a:buNone/>
            </a:pPr>
            <a:endParaRPr lang="en-US" dirty="0"/>
          </a:p>
          <a:p>
            <a:pPr marL="0" indent="0">
              <a:buNone/>
            </a:pPr>
            <a:endParaRPr lang="en-US" dirty="0"/>
          </a:p>
          <a:p>
            <a:pPr marL="0" indent="0">
              <a:buNone/>
            </a:pPr>
            <a:endParaRPr lang="en-US" dirty="0">
              <a:solidFill>
                <a:schemeClr val="tx1"/>
              </a:solidFill>
            </a:endParaRPr>
          </a:p>
        </p:txBody>
      </p:sp>
    </p:spTree>
    <p:custDataLst>
      <p:tags r:id="rId1"/>
    </p:custDataLst>
    <p:extLst>
      <p:ext uri="{BB962C8B-B14F-4D97-AF65-F5344CB8AC3E}">
        <p14:creationId xmlns:p14="http://schemas.microsoft.com/office/powerpoint/2010/main" val="4027737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731838" y="2759586"/>
            <a:ext cx="10801350" cy="1338828"/>
          </a:xfrm>
        </p:spPr>
        <p:txBody>
          <a:bodyPr/>
          <a:lstStyle/>
          <a:p>
            <a:pPr algn="l"/>
            <a:r>
              <a:rPr lang="en-US" sz="4500" b="1" dirty="0"/>
              <a:t>Focus area # 2 - Digital access technology </a:t>
            </a:r>
          </a:p>
        </p:txBody>
      </p:sp>
    </p:spTree>
    <p:custDataLst>
      <p:tags r:id="rId1"/>
    </p:custDataLst>
    <p:extLst>
      <p:ext uri="{BB962C8B-B14F-4D97-AF65-F5344CB8AC3E}">
        <p14:creationId xmlns:p14="http://schemas.microsoft.com/office/powerpoint/2010/main" val="3081908137"/>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731838" y="3071209"/>
            <a:ext cx="10045729" cy="715581"/>
          </a:xfrm>
        </p:spPr>
        <p:txBody>
          <a:bodyPr/>
          <a:lstStyle/>
          <a:p>
            <a:r>
              <a:rPr lang="en-GB" sz="4500" b="1" dirty="0"/>
              <a:t>Survey overview</a:t>
            </a:r>
            <a:endParaRPr lang="en-US" sz="4500" b="1" dirty="0"/>
          </a:p>
        </p:txBody>
      </p:sp>
    </p:spTree>
    <p:custDataLst>
      <p:tags r:id="rId1"/>
    </p:custDataLst>
    <p:extLst>
      <p:ext uri="{BB962C8B-B14F-4D97-AF65-F5344CB8AC3E}">
        <p14:creationId xmlns:p14="http://schemas.microsoft.com/office/powerpoint/2010/main" val="3589968892"/>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26260" y="809195"/>
            <a:ext cx="10801350" cy="480131"/>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2 – Key </a:t>
            </a:r>
            <a:r>
              <a:rPr lang="en-US" sz="4000" dirty="0"/>
              <a:t>r</a:t>
            </a:r>
            <a:r>
              <a:rPr lang="en-US" sz="4000" u="none" strike="noStrike" dirty="0">
                <a:latin typeface="Arial" panose="020B0604020202020204" pitchFamily="34" charset="0"/>
                <a:cs typeface="Arial" panose="020B0604020202020204" pitchFamily="34" charset="0"/>
              </a:rPr>
              <a:t>esults</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3"/>
          <a:stretch>
            <a:fillRect/>
          </a:stretch>
        </p:blipFill>
        <p:spPr>
          <a:xfrm>
            <a:off x="11119143" y="6308725"/>
            <a:ext cx="408467" cy="548688"/>
          </a:xfrm>
          <a:prstGeom prst="rect">
            <a:avLst/>
          </a:prstGeom>
        </p:spPr>
      </p:pic>
      <p:sp>
        <p:nvSpPr>
          <p:cNvPr id="2" name="TextBox 1">
            <a:extLst>
              <a:ext uri="{FF2B5EF4-FFF2-40B4-BE49-F238E27FC236}">
                <a16:creationId xmlns:a16="http://schemas.microsoft.com/office/drawing/2014/main" id="{DBE261DB-5500-4D2D-84AC-EE3780490A67}"/>
              </a:ext>
            </a:extLst>
          </p:cNvPr>
          <p:cNvSpPr txBox="1"/>
          <p:nvPr/>
        </p:nvSpPr>
        <p:spPr>
          <a:xfrm>
            <a:off x="737416" y="1538188"/>
            <a:ext cx="10795772" cy="4770537"/>
          </a:xfrm>
          <a:prstGeom prst="rect">
            <a:avLst/>
          </a:prstGeom>
          <a:noFill/>
          <a:ln w="28575">
            <a:solidFill>
              <a:srgbClr val="993799"/>
            </a:solidFill>
          </a:ln>
        </p:spPr>
        <p:txBody>
          <a:bodyPr wrap="square" rtlCol="0">
            <a:spAutoFit/>
          </a:bodyPr>
          <a:lstStyle/>
          <a:p>
            <a:pPr marL="457200" lvl="0" indent="-457200">
              <a:spcAft>
                <a:spcPts val="1200"/>
              </a:spcAft>
              <a:buFont typeface="+mj-lt"/>
              <a:buAutoNum type="alphaLcParen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52 countries (65%)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indicated that their employees are accessing </a:t>
            </a:r>
            <a:r>
              <a:rPr lang="en-US" sz="2400" dirty="0">
                <a:latin typeface="Arial" panose="020B0604020202020204" pitchFamily="34" charset="0"/>
                <a:cs typeface="Arial" panose="020B0604020202020204" pitchFamily="34" charset="0"/>
              </a:rPr>
              <a:t>online learning activities</a:t>
            </a:r>
            <a:r>
              <a:rPr kumimoji="0" lang="en-US" sz="240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using </a:t>
            </a:r>
            <a:r>
              <a:rPr kumimoji="0" lang="en-US" sz="2400" b="1" i="0" u="none" strike="noStrike" kern="1200" cap="none" spc="0" normalizeH="0" baseline="0" noProof="0" dirty="0">
                <a:ln>
                  <a:noFill/>
                </a:ln>
                <a:solidFill>
                  <a:srgbClr val="993799"/>
                </a:solidFill>
                <a:effectLst/>
                <a:uLnTx/>
                <a:uFillTx/>
                <a:latin typeface="Arial" panose="020B0604020202020204"/>
                <a:ea typeface="+mn-ea"/>
                <a:cs typeface="Arial" panose="020B0604020202020204" pitchFamily="34" charset="0"/>
              </a:rPr>
              <a:t>wireless</a:t>
            </a:r>
            <a:r>
              <a:rPr kumimoji="0" lang="en-US" sz="240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internet connection</a:t>
            </a:r>
          </a:p>
          <a:p>
            <a:pPr marL="457200" indent="-457200">
              <a:spcAft>
                <a:spcPts val="1200"/>
              </a:spcAft>
              <a:buFont typeface="+mj-lt"/>
              <a:buAutoNum type="alphaLcParen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44 countries (55%)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indicated that their employees are accessing the </a:t>
            </a:r>
            <a:r>
              <a:rPr lang="en-US" sz="2400" b="1" dirty="0">
                <a:latin typeface="Arial" panose="020B0604020202020204" pitchFamily="34" charset="0"/>
                <a:cs typeface="Arial" panose="020B0604020202020204" pitchFamily="34" charset="0"/>
              </a:rPr>
              <a:t>online learning activities</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using </a:t>
            </a:r>
            <a:r>
              <a:rPr kumimoji="0" lang="en-US" sz="2400" b="1" i="0" u="none" strike="noStrike" kern="1200" cap="none" spc="0" normalizeH="0" baseline="0" noProof="0" dirty="0">
                <a:ln>
                  <a:noFill/>
                </a:ln>
                <a:solidFill>
                  <a:srgbClr val="993799"/>
                </a:solidFill>
                <a:effectLst/>
                <a:uLnTx/>
                <a:uFillTx/>
                <a:latin typeface="Arial" panose="020B0604020202020204"/>
                <a:ea typeface="+mn-ea"/>
                <a:cs typeface="Arial" panose="020B0604020202020204" pitchFamily="34" charset="0"/>
              </a:rPr>
              <a:t>fiber optic technology</a:t>
            </a:r>
          </a:p>
          <a:p>
            <a:pPr marL="457200" indent="-457200">
              <a:spcAft>
                <a:spcPts val="1200"/>
              </a:spcAft>
              <a:buFont typeface="+mj-lt"/>
              <a:buAutoNum type="alphaLcParenR"/>
            </a:pPr>
            <a:r>
              <a:rPr lang="en-US" sz="2400" b="1" dirty="0">
                <a:solidFill>
                  <a:prstClr val="black"/>
                </a:solidFill>
                <a:latin typeface="Arial" panose="020B0604020202020204"/>
                <a:cs typeface="Arial" panose="020B0604020202020204" pitchFamily="34" charset="0"/>
              </a:rPr>
              <a:t>39 countries (49%)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indicated that their internet connection speed at work is </a:t>
            </a:r>
            <a:r>
              <a:rPr kumimoji="0" lang="en-US" sz="2400" b="1" i="0" u="none" strike="noStrike" kern="1200" cap="none" spc="0" normalizeH="0" baseline="0" noProof="0" dirty="0">
                <a:ln>
                  <a:noFill/>
                </a:ln>
                <a:solidFill>
                  <a:srgbClr val="993799"/>
                </a:solidFill>
                <a:effectLst/>
                <a:uLnTx/>
                <a:uFillTx/>
                <a:latin typeface="Arial" panose="020B0604020202020204"/>
                <a:ea typeface="+mn-ea"/>
                <a:cs typeface="Arial" panose="020B0604020202020204" pitchFamily="34" charset="0"/>
              </a:rPr>
              <a:t>moderate enough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to get online, check in, and comfortably browse the content</a:t>
            </a:r>
          </a:p>
          <a:p>
            <a:pPr marL="457200" indent="-457200">
              <a:spcAft>
                <a:spcPts val="1200"/>
              </a:spcAft>
              <a:buFont typeface="+mj-lt"/>
              <a:buAutoNum type="alphaLcParenR"/>
            </a:pPr>
            <a:r>
              <a:rPr lang="en-US" sz="2400" b="1" dirty="0">
                <a:solidFill>
                  <a:prstClr val="black"/>
                </a:solidFill>
                <a:latin typeface="Arial" panose="020B0604020202020204"/>
                <a:cs typeface="Arial" panose="020B0604020202020204" pitchFamily="34" charset="0"/>
              </a:rPr>
              <a:t>28 countries (35%)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indicated that their internet connection speed at work is </a:t>
            </a:r>
            <a:r>
              <a:rPr kumimoji="0" lang="en-US" sz="2400" b="1" i="0" u="none" strike="noStrike" kern="1200" cap="none" spc="0" normalizeH="0" baseline="0" noProof="0" dirty="0">
                <a:ln>
                  <a:noFill/>
                </a:ln>
                <a:solidFill>
                  <a:srgbClr val="993799"/>
                </a:solidFill>
                <a:effectLst/>
                <a:uLnTx/>
                <a:uFillTx/>
                <a:latin typeface="Arial" panose="020B0604020202020204"/>
                <a:ea typeface="+mn-ea"/>
                <a:cs typeface="Arial" panose="020B0604020202020204" pitchFamily="34" charset="0"/>
              </a:rPr>
              <a:t>fast enough</a:t>
            </a:r>
            <a:r>
              <a:rPr kumimoji="0" lang="en-US" sz="2400" b="0" i="0" u="none" strike="noStrike" kern="1200" cap="none" spc="0" normalizeH="0" baseline="0" noProof="0" dirty="0">
                <a:ln>
                  <a:noFill/>
                </a:ln>
                <a:solidFill>
                  <a:srgbClr val="993799"/>
                </a:solidFill>
                <a:effectLst/>
                <a:uLnTx/>
                <a:uFillTx/>
                <a:latin typeface="Arial" panose="020B0604020202020204"/>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to smoothly stream video, quickly download large files, </a:t>
            </a:r>
            <a:r>
              <a:rPr kumimoji="0" lang="en-US" sz="24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pitchFamily="34" charset="0"/>
              </a:rPr>
              <a:t>etc</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57200" indent="-457200">
              <a:spcAft>
                <a:spcPts val="1200"/>
              </a:spcAft>
              <a:buFont typeface="+mj-lt"/>
              <a:buAutoNum type="alphaLcParenR"/>
            </a:pPr>
            <a:r>
              <a:rPr lang="en-US" sz="2400" b="1" dirty="0">
                <a:solidFill>
                  <a:prstClr val="black"/>
                </a:solidFill>
                <a:latin typeface="Arial" panose="020B0604020202020204"/>
                <a:cs typeface="Arial" panose="020B0604020202020204" pitchFamily="34" charset="0"/>
              </a:rPr>
              <a:t>46 countries (57%)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indicated that they don’t have </a:t>
            </a:r>
            <a:r>
              <a:rPr kumimoji="0" lang="en-US" sz="2400" i="0" u="none" strike="noStrike" kern="1200" cap="none" spc="0" normalizeH="0" baseline="0" noProof="0" dirty="0">
                <a:ln>
                  <a:noFill/>
                </a:ln>
                <a:effectLst/>
                <a:uLnTx/>
                <a:uFillTx/>
                <a:ea typeface="+mn-ea"/>
                <a:cs typeface="Arial" panose="020B0604020202020204" pitchFamily="34" charset="0"/>
              </a:rPr>
              <a:t>any </a:t>
            </a:r>
            <a:r>
              <a:rPr lang="en-US" sz="2400" dirty="0"/>
              <a:t>barriers to the </a:t>
            </a:r>
            <a:r>
              <a:rPr lang="en-US" sz="2400" b="1" dirty="0">
                <a:solidFill>
                  <a:srgbClr val="993799"/>
                </a:solidFill>
              </a:rPr>
              <a:t>deployment of broadband internet service </a:t>
            </a:r>
            <a:r>
              <a:rPr lang="en-US" sz="2400" dirty="0"/>
              <a:t>in their organization</a:t>
            </a:r>
            <a:endPar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334582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2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4482419" cy="4267201"/>
          </a:xfrm>
          <a:prstGeom prst="halfFrame">
            <a:avLst>
              <a:gd name="adj1" fmla="val 5342"/>
              <a:gd name="adj2" fmla="val 6001"/>
            </a:avLst>
          </a:prstGeom>
          <a:solidFill>
            <a:srgbClr val="993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prstClr val="black"/>
                </a:solidFill>
                <a:latin typeface="Arial" panose="020B0604020202020204"/>
                <a:cs typeface="Arial" panose="020B0604020202020204" pitchFamily="34" charset="0"/>
              </a:rPr>
              <a:t>Q15: Accessing the online learning activities using wireless internet connection</a:t>
            </a:r>
            <a:endParaRPr lang="en-GB" sz="2000" b="1" dirty="0">
              <a:solidFill>
                <a:prstClr val="black"/>
              </a:solidFill>
              <a:latin typeface="Arial" panose="020B0604020202020204"/>
              <a:cs typeface="Arial" panose="020B0604020202020204" pitchFamily="34" charset="0"/>
            </a:endParaRP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1: </a:t>
            </a: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6776E7"/>
                </a:solidFill>
                <a:effectLst/>
                <a:uLnTx/>
                <a:uFillTx/>
                <a:latin typeface="Arial" panose="020B0604020202020204"/>
                <a:ea typeface="+mn-ea"/>
                <a:cs typeface="+mn-cs"/>
              </a:rPr>
              <a:t>Region 5: 11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10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7: 10</a:t>
            </a:r>
          </a:p>
          <a:p>
            <a:pPr marL="446088" marR="0" lvl="0" algn="l" defTabSz="914400" rtl="0" eaLnBrk="1" fontAlgn="auto" latinLnBrk="0" hangingPunct="1">
              <a:lnSpc>
                <a:spcPct val="129167"/>
              </a:lnSpc>
              <a:spcBef>
                <a:spcPts val="0"/>
              </a:spcBef>
              <a:spcAft>
                <a:spcPts val="0"/>
              </a:spcAft>
              <a:buClrTx/>
              <a:buSzTx/>
              <a:tabLst/>
              <a:defRPr/>
            </a:pPr>
            <a:r>
              <a:rPr lang="en-GB" sz="2400" b="1" dirty="0">
                <a:solidFill>
                  <a:prstClr val="black"/>
                </a:solidFill>
                <a:latin typeface="Arial" panose="020B0604020202020204"/>
              </a:rPr>
              <a:t>∑= 52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31150" y="1989138"/>
            <a:ext cx="4482419" cy="4267201"/>
          </a:xfrm>
          <a:prstGeom prst="halfFrame">
            <a:avLst>
              <a:gd name="adj1" fmla="val 5342"/>
              <a:gd name="adj2" fmla="val 6001"/>
            </a:avLst>
          </a:prstGeom>
          <a:solidFill>
            <a:srgbClr val="993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prstClr val="black"/>
                </a:solidFill>
                <a:latin typeface="Arial" panose="020B0604020202020204"/>
                <a:cs typeface="Arial" panose="020B0604020202020204" pitchFamily="34" charset="0"/>
              </a:rPr>
              <a:t>Q15: Accessing the online learning activities </a:t>
            </a:r>
            <a:r>
              <a:rPr lang="en-US" sz="2000" b="1" dirty="0">
                <a:solidFill>
                  <a:schemeClr val="tx1"/>
                </a:solidFill>
                <a:latin typeface="Arial" panose="020B0604020202020204"/>
                <a:cs typeface="Arial" panose="020B0604020202020204" pitchFamily="34" charset="0"/>
              </a:rPr>
              <a:t>using </a:t>
            </a:r>
            <a:r>
              <a:rPr kumimoji="0" lang="en-US" sz="2000" b="1" i="0" u="none" strike="noStrike" kern="1200" cap="none" spc="0" normalizeH="0" baseline="0" noProof="0" dirty="0">
                <a:ln>
                  <a:noFill/>
                </a:ln>
                <a:solidFill>
                  <a:schemeClr val="tx1"/>
                </a:solidFill>
                <a:effectLst/>
                <a:uLnTx/>
                <a:uFillTx/>
                <a:latin typeface="Arial" panose="020B0604020202020204"/>
                <a:ea typeface="+mn-ea"/>
                <a:cs typeface="Arial" panose="020B0604020202020204" pitchFamily="34" charset="0"/>
              </a:rPr>
              <a:t>fiber optic</a:t>
            </a:r>
            <a:endParaRPr lang="en-US" sz="2000" b="1" dirty="0">
              <a:solidFill>
                <a:schemeClr val="tx1"/>
              </a:solidFill>
              <a:latin typeface="Arial" panose="020B0604020202020204"/>
              <a:cs typeface="Arial" panose="020B0604020202020204" pitchFamily="34" charset="0"/>
            </a:endParaRP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Region 1: 4</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4</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5: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6776E7"/>
                </a:solidFill>
                <a:effectLst/>
                <a:uLnTx/>
                <a:uFillTx/>
                <a:latin typeface="Arial" panose="020B0604020202020204"/>
                <a:ea typeface="+mn-ea"/>
                <a:cs typeface="+mn-cs"/>
              </a:rPr>
              <a:t>Region 7: 11</a:t>
            </a:r>
          </a:p>
          <a:p>
            <a:pPr marL="446088">
              <a:lnSpc>
                <a:spcPct val="129167"/>
              </a:lnSpc>
            </a:pPr>
            <a:r>
              <a:rPr lang="en-GB" sz="2400" b="1" dirty="0">
                <a:solidFill>
                  <a:prstClr val="black"/>
                </a:solidFill>
                <a:latin typeface="Arial" panose="020B0604020202020204"/>
              </a:rPr>
              <a:t>∑= 44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algn="l" defTabSz="914400" rtl="0" eaLnBrk="1" fontAlgn="auto" latinLnBrk="0" hangingPunct="1">
              <a:lnSpc>
                <a:spcPct val="129167"/>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584265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2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4482419" cy="4267201"/>
          </a:xfrm>
          <a:prstGeom prst="halfFrame">
            <a:avLst>
              <a:gd name="adj1" fmla="val 5342"/>
              <a:gd name="adj2" fmla="val 6001"/>
            </a:avLst>
          </a:prstGeom>
          <a:solidFill>
            <a:srgbClr val="993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a:lnSpc>
                <a:spcPct val="129167"/>
              </a:lnSpc>
              <a:defRPr/>
            </a:pPr>
            <a:r>
              <a:rPr lang="en-US" sz="2000" b="1" dirty="0">
                <a:solidFill>
                  <a:prstClr val="black"/>
                </a:solidFill>
                <a:latin typeface="Arial" panose="020B0604020202020204"/>
                <a:cs typeface="Arial" panose="020B0604020202020204" pitchFamily="34" charset="0"/>
              </a:rPr>
              <a:t>Q16: Internet connection speed at work is moderate enough</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5</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2: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6776E7"/>
                </a:solidFill>
                <a:effectLst/>
                <a:uLnTx/>
                <a:uFillTx/>
                <a:latin typeface="Arial" panose="020B0604020202020204"/>
                <a:ea typeface="+mn-ea"/>
                <a:cs typeface="+mn-cs"/>
              </a:rPr>
              <a:t>Region 5: 11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10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7: 10</a:t>
            </a:r>
          </a:p>
          <a:p>
            <a:pPr marL="446088" marR="0" lvl="0" algn="l" defTabSz="914400" rtl="0" eaLnBrk="1" fontAlgn="auto" latinLnBrk="0" hangingPunct="1">
              <a:lnSpc>
                <a:spcPct val="129167"/>
              </a:lnSpc>
              <a:spcBef>
                <a:spcPts val="0"/>
              </a:spcBef>
              <a:spcAft>
                <a:spcPts val="0"/>
              </a:spcAft>
              <a:buClrTx/>
              <a:buSzTx/>
              <a:tabLst/>
              <a:defRPr/>
            </a:pPr>
            <a:r>
              <a:rPr lang="en-GB" sz="2400" b="1" dirty="0">
                <a:solidFill>
                  <a:prstClr val="black"/>
                </a:solidFill>
                <a:latin typeface="Arial" panose="020B0604020202020204"/>
              </a:rPr>
              <a:t>∑= 52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31150" y="1989138"/>
            <a:ext cx="4482419" cy="4267201"/>
          </a:xfrm>
          <a:prstGeom prst="halfFrame">
            <a:avLst>
              <a:gd name="adj1" fmla="val 5342"/>
              <a:gd name="adj2" fmla="val 6001"/>
            </a:avLst>
          </a:prstGeom>
          <a:solidFill>
            <a:srgbClr val="993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prstClr val="black"/>
              </a:solidFill>
              <a:latin typeface="Arial" panose="020B0604020202020204"/>
              <a:cs typeface="Arial" panose="020B0604020202020204" pitchFamily="34" charset="0"/>
            </a:endParaRPr>
          </a:p>
          <a:p>
            <a:pPr marL="446088">
              <a:lnSpc>
                <a:spcPct val="129167"/>
              </a:lnSpc>
              <a:defRPr/>
            </a:pPr>
            <a:r>
              <a:rPr lang="en-US" sz="2000" b="1" dirty="0">
                <a:solidFill>
                  <a:prstClr val="black"/>
                </a:solidFill>
                <a:latin typeface="Arial" panose="020B0604020202020204"/>
                <a:cs typeface="Arial" panose="020B0604020202020204" pitchFamily="34" charset="0"/>
              </a:rPr>
              <a:t>Q16: Internet connection speed at work is fast enough</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Region 1: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5: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6776E7"/>
                </a:solidFill>
                <a:effectLst/>
                <a:uLnTx/>
                <a:uFillTx/>
                <a:latin typeface="Arial" panose="020B0604020202020204"/>
                <a:ea typeface="+mn-ea"/>
                <a:cs typeface="+mn-cs"/>
              </a:rPr>
              <a:t>Region 7: 8</a:t>
            </a:r>
          </a:p>
          <a:p>
            <a:pPr marL="446088">
              <a:lnSpc>
                <a:spcPct val="129167"/>
              </a:lnSpc>
            </a:pPr>
            <a:r>
              <a:rPr lang="en-GB" sz="2400" b="1" dirty="0">
                <a:solidFill>
                  <a:prstClr val="black"/>
                </a:solidFill>
                <a:latin typeface="Arial" panose="020B0604020202020204"/>
              </a:rPr>
              <a:t>∑= 28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algn="l" defTabSz="914400" rtl="0" eaLnBrk="1" fontAlgn="auto" latinLnBrk="0" hangingPunct="1">
              <a:lnSpc>
                <a:spcPct val="129167"/>
              </a:lnSpc>
              <a:spcBef>
                <a:spcPts val="0"/>
              </a:spcBef>
              <a:spcAft>
                <a:spcPts val="0"/>
              </a:spcAft>
              <a:buClrTx/>
              <a:buSzTx/>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1764377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2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4482419" cy="4267201"/>
          </a:xfrm>
          <a:prstGeom prst="halfFrame">
            <a:avLst>
              <a:gd name="adj1" fmla="val 5342"/>
              <a:gd name="adj2" fmla="val 6001"/>
            </a:avLst>
          </a:prstGeom>
          <a:solidFill>
            <a:srgbClr val="9937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a:lnSpc>
                <a:spcPct val="129167"/>
              </a:lnSpc>
              <a:defRPr/>
            </a:pPr>
            <a:endParaRPr lang="en-US" sz="2000" dirty="0">
              <a:solidFill>
                <a:schemeClr val="tx1"/>
              </a:solidFill>
            </a:endParaRPr>
          </a:p>
          <a:p>
            <a:pPr marL="446088">
              <a:lnSpc>
                <a:spcPct val="129167"/>
              </a:lnSpc>
              <a:defRPr/>
            </a:pPr>
            <a:r>
              <a:rPr lang="en-US" sz="2000" b="1" dirty="0">
                <a:solidFill>
                  <a:schemeClr val="tx1"/>
                </a:solidFill>
              </a:rPr>
              <a:t>Q19: No barriers to the deployment of broadband internet service in NSBs </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  6</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2  –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5  –  8</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Region 7  – 10</a:t>
            </a:r>
          </a:p>
          <a:p>
            <a:pPr marL="446088" marR="0" lvl="0" algn="l" defTabSz="914400" rtl="0" eaLnBrk="1" fontAlgn="auto" latinLnBrk="0" hangingPunct="1">
              <a:lnSpc>
                <a:spcPct val="129167"/>
              </a:lnSpc>
              <a:spcBef>
                <a:spcPts val="0"/>
              </a:spcBef>
              <a:spcAft>
                <a:spcPts val="0"/>
              </a:spcAft>
              <a:buClrTx/>
              <a:buSzTx/>
              <a:tabLst/>
              <a:defRPr/>
            </a:pPr>
            <a:r>
              <a:rPr lang="en-GB" sz="2400" b="1" dirty="0">
                <a:solidFill>
                  <a:prstClr val="black"/>
                </a:solidFill>
                <a:latin typeface="Arial" panose="020B0604020202020204"/>
              </a:rPr>
              <a:t>∑= 46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746536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731838" y="3071209"/>
            <a:ext cx="10801350" cy="715581"/>
          </a:xfrm>
        </p:spPr>
        <p:txBody>
          <a:bodyPr/>
          <a:lstStyle/>
          <a:p>
            <a:pPr algn="l"/>
            <a:r>
              <a:rPr lang="en-US" sz="4500" b="1" dirty="0"/>
              <a:t>Focus area # 3 - Digital content</a:t>
            </a:r>
          </a:p>
        </p:txBody>
      </p:sp>
    </p:spTree>
    <p:custDataLst>
      <p:tags r:id="rId1"/>
    </p:custDataLst>
    <p:extLst>
      <p:ext uri="{BB962C8B-B14F-4D97-AF65-F5344CB8AC3E}">
        <p14:creationId xmlns:p14="http://schemas.microsoft.com/office/powerpoint/2010/main" val="252084194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448184"/>
            <a:ext cx="10801350" cy="480131"/>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3 – Key </a:t>
            </a:r>
            <a:r>
              <a:rPr lang="en-US" sz="4000" dirty="0"/>
              <a:t>r</a:t>
            </a:r>
            <a:r>
              <a:rPr lang="en-US" sz="4000" u="none" strike="noStrike" dirty="0">
                <a:latin typeface="Arial" panose="020B0604020202020204" pitchFamily="34" charset="0"/>
                <a:cs typeface="Arial" panose="020B0604020202020204" pitchFamily="34" charset="0"/>
              </a:rPr>
              <a:t>esults</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3"/>
          <a:stretch>
            <a:fillRect/>
          </a:stretch>
        </p:blipFill>
        <p:spPr>
          <a:xfrm>
            <a:off x="11119143" y="6308725"/>
            <a:ext cx="408467" cy="548688"/>
          </a:xfrm>
          <a:prstGeom prst="rect">
            <a:avLst/>
          </a:prstGeom>
        </p:spPr>
      </p:pic>
      <p:sp>
        <p:nvSpPr>
          <p:cNvPr id="2" name="TextBox 1">
            <a:extLst>
              <a:ext uri="{FF2B5EF4-FFF2-40B4-BE49-F238E27FC236}">
                <a16:creationId xmlns:a16="http://schemas.microsoft.com/office/drawing/2014/main" id="{DBE261DB-5500-4D2D-84AC-EE3780490A67}"/>
              </a:ext>
            </a:extLst>
          </p:cNvPr>
          <p:cNvSpPr txBox="1"/>
          <p:nvPr/>
        </p:nvSpPr>
        <p:spPr>
          <a:xfrm>
            <a:off x="731838" y="1168539"/>
            <a:ext cx="10795772" cy="5139869"/>
          </a:xfrm>
          <a:prstGeom prst="rect">
            <a:avLst/>
          </a:prstGeom>
          <a:noFill/>
          <a:ln w="28575">
            <a:solidFill>
              <a:schemeClr val="tx2">
                <a:lumMod val="60000"/>
                <a:lumOff val="40000"/>
              </a:schemeClr>
            </a:solidFill>
          </a:ln>
        </p:spPr>
        <p:txBody>
          <a:bodyPr wrap="square" rtlCol="0">
            <a:spAutoFit/>
          </a:bodyPr>
          <a:lstStyle/>
          <a:p>
            <a:pPr marL="457200" indent="-457200">
              <a:spcAft>
                <a:spcPts val="1200"/>
              </a:spcAft>
              <a:buFont typeface="+mj-lt"/>
              <a:buAutoNum type="alphaLcParenR"/>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22 countries (27%)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indicated that they have an </a:t>
            </a:r>
            <a:r>
              <a:rPr lang="en-US" sz="2400" b="1" dirty="0">
                <a:solidFill>
                  <a:schemeClr val="tx2">
                    <a:lumMod val="60000"/>
                    <a:lumOff val="40000"/>
                  </a:schemeClr>
                </a:solidFill>
              </a:rPr>
              <a:t>online learning solutions strategy </a:t>
            </a:r>
            <a:r>
              <a:rPr lang="en-US" sz="2400" dirty="0">
                <a:cs typeface="Arial" panose="020B0604020202020204" pitchFamily="34" charset="0"/>
              </a:rPr>
              <a:t>(see Q21 in the next slides for further detail)</a:t>
            </a:r>
          </a:p>
          <a:p>
            <a:pPr marL="457200" lvl="0" indent="-457200">
              <a:spcAft>
                <a:spcPts val="1200"/>
              </a:spcAft>
              <a:buFont typeface="+mj-lt"/>
              <a:buAutoNum type="alphaLcParenR"/>
            </a:pPr>
            <a:r>
              <a:rPr lang="en-US" sz="2400" b="1" dirty="0"/>
              <a:t>30 countries (37%)</a:t>
            </a:r>
            <a:r>
              <a:rPr lang="en-US" sz="2400" dirty="0"/>
              <a:t> indicated that they train annually more than </a:t>
            </a:r>
            <a:r>
              <a:rPr lang="en-US" sz="2400" b="1" dirty="0">
                <a:solidFill>
                  <a:schemeClr val="tx2">
                    <a:lumMod val="60000"/>
                    <a:lumOff val="40000"/>
                  </a:schemeClr>
                </a:solidFill>
              </a:rPr>
              <a:t>300 persons</a:t>
            </a:r>
            <a:r>
              <a:rPr lang="en-US" sz="2400" b="1" dirty="0">
                <a:solidFill>
                  <a:srgbClr val="993799"/>
                </a:solidFill>
              </a:rPr>
              <a:t> </a:t>
            </a:r>
            <a:r>
              <a:rPr lang="en-US" sz="2400" dirty="0"/>
              <a:t>(staff members and external stakeholders)</a:t>
            </a:r>
          </a:p>
          <a:p>
            <a:pPr marL="457200" lvl="0" indent="-457200">
              <a:spcAft>
                <a:spcPts val="1200"/>
              </a:spcAft>
              <a:buFont typeface="+mj-lt"/>
              <a:buAutoNum type="alphaLcParenR"/>
            </a:pPr>
            <a:r>
              <a:rPr lang="en-US" sz="2400" b="1" dirty="0"/>
              <a:t>12 countries (15%) </a:t>
            </a:r>
            <a:r>
              <a:rPr lang="en-US" sz="2400" dirty="0"/>
              <a:t>indicated that they currently provide </a:t>
            </a:r>
            <a:r>
              <a:rPr lang="en-US" sz="2400" b="1" dirty="0">
                <a:solidFill>
                  <a:schemeClr val="tx2">
                    <a:lumMod val="60000"/>
                    <a:lumOff val="40000"/>
                  </a:schemeClr>
                </a:solidFill>
              </a:rPr>
              <a:t>on-site training</a:t>
            </a:r>
            <a:r>
              <a:rPr lang="en-US" sz="2400" b="1" dirty="0"/>
              <a:t>,</a:t>
            </a:r>
            <a:r>
              <a:rPr lang="en-US" sz="2400" b="1" dirty="0">
                <a:solidFill>
                  <a:srgbClr val="993799"/>
                </a:solidFill>
              </a:rPr>
              <a:t> </a:t>
            </a:r>
            <a:r>
              <a:rPr lang="en-US" sz="2400" b="1" dirty="0"/>
              <a:t>22 countries (27%) </a:t>
            </a:r>
            <a:r>
              <a:rPr lang="en-US" sz="2400" b="1" dirty="0">
                <a:solidFill>
                  <a:schemeClr val="tx2">
                    <a:lumMod val="60000"/>
                    <a:lumOff val="40000"/>
                  </a:schemeClr>
                </a:solidFill>
              </a:rPr>
              <a:t>online training </a:t>
            </a:r>
            <a:r>
              <a:rPr lang="en-US" sz="2400" b="1" dirty="0"/>
              <a:t>and</a:t>
            </a:r>
            <a:r>
              <a:rPr lang="en-US" sz="2400" b="1" dirty="0">
                <a:solidFill>
                  <a:srgbClr val="993799"/>
                </a:solidFill>
              </a:rPr>
              <a:t> </a:t>
            </a:r>
            <a:r>
              <a:rPr lang="en-US" sz="2400" b="1" dirty="0"/>
              <a:t>46 countries (57%) </a:t>
            </a:r>
            <a:r>
              <a:rPr lang="en-US" sz="2400" b="1" dirty="0">
                <a:solidFill>
                  <a:schemeClr val="tx2">
                    <a:lumMod val="60000"/>
                    <a:lumOff val="40000"/>
                  </a:schemeClr>
                </a:solidFill>
              </a:rPr>
              <a:t>blended learning</a:t>
            </a:r>
          </a:p>
          <a:p>
            <a:pPr marL="457200" lvl="0" indent="-457200">
              <a:spcAft>
                <a:spcPts val="1200"/>
              </a:spcAft>
              <a:buFont typeface="+mj-lt"/>
              <a:buAutoNum type="alphaLcParenR"/>
            </a:pPr>
            <a:r>
              <a:rPr lang="en-US" sz="2400" b="1" dirty="0"/>
              <a:t>69 countries (86%) </a:t>
            </a:r>
            <a:r>
              <a:rPr lang="en-US" sz="2400" dirty="0"/>
              <a:t>indicated that they perceive the online learning activities as </a:t>
            </a:r>
            <a:r>
              <a:rPr lang="en-US" sz="2400" b="1" dirty="0">
                <a:solidFill>
                  <a:schemeClr val="tx2">
                    <a:lumMod val="60000"/>
                    <a:lumOff val="40000"/>
                  </a:schemeClr>
                </a:solidFill>
              </a:rPr>
              <a:t>useful – very useful</a:t>
            </a:r>
          </a:p>
          <a:p>
            <a:pPr marL="457200" lvl="0" indent="-457200">
              <a:spcAft>
                <a:spcPts val="1200"/>
              </a:spcAft>
              <a:buFont typeface="+mj-lt"/>
              <a:buAutoNum type="alphaLcParenR"/>
            </a:pPr>
            <a:r>
              <a:rPr lang="en-US" sz="2400" b="1" dirty="0"/>
              <a:t>42</a:t>
            </a:r>
            <a:r>
              <a:rPr lang="en-US" sz="2400" b="1" dirty="0">
                <a:solidFill>
                  <a:srgbClr val="993799"/>
                </a:solidFill>
              </a:rPr>
              <a:t> </a:t>
            </a:r>
            <a:r>
              <a:rPr lang="en-US" sz="2400" b="1" dirty="0"/>
              <a:t>countries (52%) </a:t>
            </a:r>
            <a:r>
              <a:rPr lang="en-US" sz="2400" dirty="0"/>
              <a:t>indicated that the </a:t>
            </a:r>
            <a:r>
              <a:rPr lang="en-US" sz="2400" b="1" dirty="0">
                <a:solidFill>
                  <a:schemeClr val="tx2">
                    <a:lumMod val="60000"/>
                    <a:lumOff val="40000"/>
                  </a:schemeClr>
                </a:solidFill>
              </a:rPr>
              <a:t>blended learning modality </a:t>
            </a:r>
            <a:r>
              <a:rPr lang="en-US" sz="2400" dirty="0"/>
              <a:t>works best (by in large) for the delivery of learning activities to their employees and external stakeholders</a:t>
            </a:r>
            <a:endParaRPr kumimoji="0" lang="en-US" sz="2400" b="1" i="0" u="none" strike="noStrike" kern="1200" cap="none" spc="0" normalizeH="0" baseline="0" noProof="0" dirty="0">
              <a:ln>
                <a:noFill/>
              </a:ln>
              <a:solidFill>
                <a:srgbClr val="993799"/>
              </a:solidFill>
              <a:effectLst/>
              <a:uLnTx/>
              <a:uFillTx/>
              <a:latin typeface="Arial" panose="020B0604020202020204"/>
              <a:cs typeface="Arial" panose="020B0604020202020204" pitchFamily="34" charset="0"/>
            </a:endParaRPr>
          </a:p>
        </p:txBody>
      </p:sp>
    </p:spTree>
    <p:custDataLst>
      <p:tags r:id="rId1"/>
    </p:custDataLst>
    <p:extLst>
      <p:ext uri="{BB962C8B-B14F-4D97-AF65-F5344CB8AC3E}">
        <p14:creationId xmlns:p14="http://schemas.microsoft.com/office/powerpoint/2010/main" val="3605521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594911"/>
            <a:ext cx="10801350" cy="480131"/>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3 – Key </a:t>
            </a:r>
            <a:r>
              <a:rPr lang="en-US" sz="4000" dirty="0"/>
              <a:t>r</a:t>
            </a:r>
            <a:r>
              <a:rPr lang="en-US" sz="4000" u="none" strike="noStrike" dirty="0">
                <a:latin typeface="Arial" panose="020B0604020202020204" pitchFamily="34" charset="0"/>
                <a:cs typeface="Arial" panose="020B0604020202020204" pitchFamily="34" charset="0"/>
              </a:rPr>
              <a:t>esults</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3"/>
          <a:stretch>
            <a:fillRect/>
          </a:stretch>
        </p:blipFill>
        <p:spPr>
          <a:xfrm>
            <a:off x="11119143" y="6308725"/>
            <a:ext cx="408467" cy="548688"/>
          </a:xfrm>
          <a:prstGeom prst="rect">
            <a:avLst/>
          </a:prstGeom>
        </p:spPr>
      </p:pic>
      <p:sp>
        <p:nvSpPr>
          <p:cNvPr id="2" name="TextBox 1">
            <a:extLst>
              <a:ext uri="{FF2B5EF4-FFF2-40B4-BE49-F238E27FC236}">
                <a16:creationId xmlns:a16="http://schemas.microsoft.com/office/drawing/2014/main" id="{DBE261DB-5500-4D2D-84AC-EE3780490A67}"/>
              </a:ext>
            </a:extLst>
          </p:cNvPr>
          <p:cNvSpPr txBox="1"/>
          <p:nvPr/>
        </p:nvSpPr>
        <p:spPr>
          <a:xfrm>
            <a:off x="731838" y="1168539"/>
            <a:ext cx="10795772" cy="5355312"/>
          </a:xfrm>
          <a:prstGeom prst="rect">
            <a:avLst/>
          </a:prstGeom>
          <a:noFill/>
          <a:ln w="28575">
            <a:solidFill>
              <a:schemeClr val="tx2">
                <a:lumMod val="60000"/>
                <a:lumOff val="40000"/>
              </a:schemeClr>
            </a:solidFill>
          </a:ln>
        </p:spPr>
        <p:txBody>
          <a:bodyPr wrap="square" rtlCol="0">
            <a:spAutoFit/>
          </a:bodyPr>
          <a:lstStyle/>
          <a:p>
            <a:pPr marL="457200" lvl="0" indent="-457200">
              <a:spcAft>
                <a:spcPts val="1200"/>
              </a:spcAft>
              <a:buFont typeface="+mj-lt"/>
              <a:buAutoNum type="alphaLcParenR" startAt="6"/>
              <a:defRP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57 countries (71%) </a:t>
            </a:r>
            <a:r>
              <a:rPr kumimoji="0" lang="en-US" sz="24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Arial" panose="020B0604020202020204" pitchFamily="34" charset="0"/>
              </a:rPr>
              <a:t>agree</a:t>
            </a:r>
            <a:r>
              <a:rPr kumimoji="0" lang="en-US" sz="2400" b="1" i="0" u="none" strike="noStrike" kern="1200" cap="none" spc="0" normalizeH="0" noProof="0" dirty="0">
                <a:ln>
                  <a:noFill/>
                </a:ln>
                <a:solidFill>
                  <a:schemeClr val="tx2">
                    <a:lumMod val="60000"/>
                    <a:lumOff val="40000"/>
                  </a:schemeClr>
                </a:solidFill>
                <a:effectLst/>
                <a:uLnTx/>
                <a:uFillTx/>
                <a:latin typeface="Arial" panose="020B0604020202020204"/>
                <a:ea typeface="+mn-ea"/>
                <a:cs typeface="Arial" panose="020B0604020202020204" pitchFamily="34" charset="0"/>
              </a:rPr>
              <a:t> to strongly agree </a:t>
            </a:r>
            <a:r>
              <a:rPr kumimoji="0" lang="en-US" sz="2400" i="0" u="none" strike="noStrike" kern="1200" cap="none" spc="0" normalizeH="0" noProof="0" dirty="0">
                <a:ln>
                  <a:noFill/>
                </a:ln>
                <a:effectLst/>
                <a:uLnTx/>
                <a:uFillTx/>
                <a:latin typeface="Arial" panose="020B0604020202020204"/>
                <a:ea typeface="+mn-ea"/>
                <a:cs typeface="Arial" panose="020B0604020202020204" pitchFamily="34" charset="0"/>
              </a:rPr>
              <a:t>that</a:t>
            </a:r>
            <a:r>
              <a:rPr kumimoji="0" lang="en-US" sz="2400" b="1" i="0" u="none" strike="noStrike" kern="1200" cap="none" spc="0" normalizeH="0" noProof="0" dirty="0">
                <a:ln>
                  <a:noFill/>
                </a:ln>
                <a:solidFill>
                  <a:srgbClr val="993799"/>
                </a:solidFill>
                <a:effectLst/>
                <a:uLnTx/>
                <a:uFillTx/>
                <a:latin typeface="Arial" panose="020B0604020202020204"/>
                <a:ea typeface="+mn-ea"/>
                <a:cs typeface="Arial" panose="020B0604020202020204" pitchFamily="34" charset="0"/>
              </a:rPr>
              <a:t> </a:t>
            </a:r>
            <a:r>
              <a:rPr lang="en-US" sz="2400" dirty="0"/>
              <a:t>online learning represent the </a:t>
            </a:r>
            <a:r>
              <a:rPr lang="en-US" sz="2400" b="1" dirty="0">
                <a:solidFill>
                  <a:schemeClr val="tx2">
                    <a:lumMod val="60000"/>
                    <a:lumOff val="40000"/>
                  </a:schemeClr>
                </a:solidFill>
              </a:rPr>
              <a:t>future of learning and development </a:t>
            </a:r>
            <a:r>
              <a:rPr lang="en-US" sz="2400" dirty="0"/>
              <a:t>on the long-term in their organizations</a:t>
            </a:r>
          </a:p>
          <a:p>
            <a:pPr marL="457200" indent="-457200">
              <a:spcAft>
                <a:spcPts val="1200"/>
              </a:spcAft>
              <a:buFont typeface="+mj-lt"/>
              <a:buAutoNum type="alphaLcParenR" startAt="6"/>
              <a:defRPr/>
            </a:pPr>
            <a:r>
              <a:rPr lang="en-US" sz="2400" b="1" dirty="0">
                <a:solidFill>
                  <a:prstClr val="black"/>
                </a:solidFill>
                <a:cs typeface="Arial" panose="020B0604020202020204" pitchFamily="34" charset="0"/>
              </a:rPr>
              <a:t>28 countries (35%) </a:t>
            </a:r>
            <a:r>
              <a:rPr lang="en-US" sz="2400" dirty="0">
                <a:solidFill>
                  <a:prstClr val="black"/>
                </a:solidFill>
                <a:cs typeface="Arial" panose="020B0604020202020204" pitchFamily="34" charset="0"/>
              </a:rPr>
              <a:t>indicated that they offer </a:t>
            </a:r>
            <a:r>
              <a:rPr lang="en-US" sz="2400" b="1" dirty="0">
                <a:solidFill>
                  <a:schemeClr val="tx2">
                    <a:lumMod val="60000"/>
                    <a:lumOff val="40000"/>
                  </a:schemeClr>
                </a:solidFill>
                <a:cs typeface="Arial" panose="020B0604020202020204" pitchFamily="34" charset="0"/>
              </a:rPr>
              <a:t>between 1-10 online courses</a:t>
            </a:r>
            <a:r>
              <a:rPr lang="en-US" sz="2400" b="1" dirty="0">
                <a:solidFill>
                  <a:srgbClr val="993799"/>
                </a:solidFill>
                <a:cs typeface="Arial" panose="020B0604020202020204" pitchFamily="34" charset="0"/>
              </a:rPr>
              <a:t> </a:t>
            </a:r>
            <a:r>
              <a:rPr lang="en-US" sz="2400" dirty="0">
                <a:solidFill>
                  <a:prstClr val="black"/>
                </a:solidFill>
                <a:cs typeface="Arial" panose="020B0604020202020204" pitchFamily="34" charset="0"/>
              </a:rPr>
              <a:t>while </a:t>
            </a:r>
            <a:r>
              <a:rPr lang="en-US" sz="2400" b="1" dirty="0">
                <a:cs typeface="Arial" panose="020B0604020202020204" pitchFamily="34" charset="0"/>
              </a:rPr>
              <a:t>11 countries (14%) </a:t>
            </a:r>
            <a:r>
              <a:rPr lang="en-US" sz="2400" dirty="0">
                <a:solidFill>
                  <a:prstClr val="black"/>
                </a:solidFill>
                <a:cs typeface="Arial" panose="020B0604020202020204" pitchFamily="34" charset="0"/>
              </a:rPr>
              <a:t>indicated that they offer </a:t>
            </a:r>
            <a:r>
              <a:rPr lang="en-US" sz="2400" b="1" dirty="0">
                <a:solidFill>
                  <a:schemeClr val="tx2">
                    <a:lumMod val="60000"/>
                    <a:lumOff val="40000"/>
                  </a:schemeClr>
                </a:solidFill>
                <a:cs typeface="Arial" panose="020B0604020202020204" pitchFamily="34" charset="0"/>
              </a:rPr>
              <a:t>more than 50 online courses </a:t>
            </a:r>
            <a:r>
              <a:rPr lang="en-US" sz="2400" dirty="0">
                <a:cs typeface="Arial" panose="020B0604020202020204" pitchFamily="34" charset="0"/>
              </a:rPr>
              <a:t>(see Q32 in the next slides for further detail)</a:t>
            </a:r>
          </a:p>
          <a:p>
            <a:pPr marL="457200" indent="-457200">
              <a:spcAft>
                <a:spcPts val="1200"/>
              </a:spcAft>
              <a:buFont typeface="+mj-lt"/>
              <a:buAutoNum type="alphaLcParenR" startAt="6"/>
              <a:defRPr/>
            </a:pPr>
            <a:r>
              <a:rPr lang="en-US" sz="2400" b="1" dirty="0">
                <a:solidFill>
                  <a:prstClr val="black"/>
                </a:solidFill>
                <a:cs typeface="Arial" panose="020B0604020202020204" pitchFamily="34" charset="0"/>
              </a:rPr>
              <a:t>17 countries (21%) </a:t>
            </a:r>
            <a:r>
              <a:rPr lang="en-US" sz="2400" dirty="0"/>
              <a:t>interested in making its </a:t>
            </a:r>
            <a:r>
              <a:rPr lang="en-US" sz="2400" b="1" dirty="0">
                <a:solidFill>
                  <a:schemeClr val="tx2">
                    <a:lumMod val="60000"/>
                    <a:lumOff val="40000"/>
                  </a:schemeClr>
                </a:solidFill>
              </a:rPr>
              <a:t>online courses available </a:t>
            </a:r>
            <a:r>
              <a:rPr lang="en-US" sz="2400" dirty="0"/>
              <a:t>to the ISO members and their stakeholders through the ISO digital learning platform </a:t>
            </a:r>
            <a:r>
              <a:rPr lang="en-US" sz="2400" dirty="0">
                <a:cs typeface="Arial" panose="020B0604020202020204" pitchFamily="34" charset="0"/>
              </a:rPr>
              <a:t>(see Q33 in the next slides for further detail)</a:t>
            </a:r>
          </a:p>
          <a:p>
            <a:pPr marL="457200" lvl="0" indent="-457200">
              <a:spcAft>
                <a:spcPts val="1200"/>
              </a:spcAft>
              <a:buFont typeface="+mj-lt"/>
              <a:buAutoNum type="alphaLcParenR" startAt="6"/>
              <a:defRPr/>
            </a:pPr>
            <a:r>
              <a:rPr lang="en-US" sz="2400" dirty="0">
                <a:latin typeface="Arial" panose="020B0604020202020204" pitchFamily="34" charset="0"/>
                <a:cs typeface="Arial" panose="020B0604020202020204" pitchFamily="34" charset="0"/>
              </a:rPr>
              <a:t>Refer to slides 30-33 below to </a:t>
            </a:r>
            <a:r>
              <a:rPr lang="en-US" sz="2400" b="1" dirty="0">
                <a:solidFill>
                  <a:schemeClr val="tx2">
                    <a:lumMod val="60000"/>
                    <a:lumOff val="40000"/>
                  </a:schemeClr>
                </a:solidFill>
                <a:latin typeface="Arial" panose="020B0604020202020204" pitchFamily="34" charset="0"/>
                <a:cs typeface="Arial" panose="020B0604020202020204" pitchFamily="34" charset="0"/>
              </a:rPr>
              <a:t>know the top priority subject areas </a:t>
            </a:r>
            <a:r>
              <a:rPr lang="en-US" sz="2400" dirty="0">
                <a:latin typeface="Arial" panose="020B0604020202020204" pitchFamily="34" charset="0"/>
                <a:cs typeface="Arial" panose="020B0604020202020204" pitchFamily="34" charset="0"/>
              </a:rPr>
              <a:t>(extremely important to moderately important) for the ISO members where they would like ISO to develop eLearning courses over the period 2023-2025</a:t>
            </a:r>
            <a:endParaRPr lang="en-US" sz="2400" dirty="0"/>
          </a:p>
        </p:txBody>
      </p:sp>
    </p:spTree>
    <p:custDataLst>
      <p:tags r:id="rId1"/>
    </p:custDataLst>
    <p:extLst>
      <p:ext uri="{BB962C8B-B14F-4D97-AF65-F5344CB8AC3E}">
        <p14:creationId xmlns:p14="http://schemas.microsoft.com/office/powerpoint/2010/main" val="78018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Q21: Does your organization have an online learning solutions strategy?</a:t>
            </a:r>
          </a:p>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Table 9">
            <a:extLst>
              <a:ext uri="{FF2B5EF4-FFF2-40B4-BE49-F238E27FC236}">
                <a16:creationId xmlns:a16="http://schemas.microsoft.com/office/drawing/2014/main" id="{5BA2277F-EFA8-40FE-AF91-50F2D8BF1378}"/>
              </a:ext>
            </a:extLst>
          </p:cNvPr>
          <p:cNvGraphicFramePr>
            <a:graphicFrameLocks noGrp="1"/>
          </p:cNvGraphicFramePr>
          <p:nvPr>
            <p:extLst>
              <p:ext uri="{D42A27DB-BD31-4B8C-83A1-F6EECF244321}">
                <p14:modId xmlns:p14="http://schemas.microsoft.com/office/powerpoint/2010/main" val="2939503699"/>
              </p:ext>
            </p:extLst>
          </p:nvPr>
        </p:nvGraphicFramePr>
        <p:xfrm>
          <a:off x="745460" y="1945640"/>
          <a:ext cx="10918456" cy="4541520"/>
        </p:xfrm>
        <a:graphic>
          <a:graphicData uri="http://schemas.openxmlformats.org/drawingml/2006/table">
            <a:tbl>
              <a:tblPr firstRow="1" bandRow="1">
                <a:tableStyleId>{616DA210-FB5B-4158-B5E0-FEB733F419BA}</a:tableStyleId>
              </a:tblPr>
              <a:tblGrid>
                <a:gridCol w="1827619">
                  <a:extLst>
                    <a:ext uri="{9D8B030D-6E8A-4147-A177-3AD203B41FA5}">
                      <a16:colId xmlns:a16="http://schemas.microsoft.com/office/drawing/2014/main" val="30930922"/>
                    </a:ext>
                  </a:extLst>
                </a:gridCol>
                <a:gridCol w="9090837">
                  <a:extLst>
                    <a:ext uri="{9D8B030D-6E8A-4147-A177-3AD203B41FA5}">
                      <a16:colId xmlns:a16="http://schemas.microsoft.com/office/drawing/2014/main" val="794879816"/>
                    </a:ext>
                  </a:extLst>
                </a:gridCol>
              </a:tblGrid>
              <a:tr h="370840">
                <a:tc>
                  <a:txBody>
                    <a:bodyPr/>
                    <a:lstStyle/>
                    <a:p>
                      <a:r>
                        <a:rPr lang="en-US" sz="2000" b="1" dirty="0">
                          <a:latin typeface="Arial" panose="020B0604020202020204" pitchFamily="34" charset="0"/>
                          <a:cs typeface="Arial" panose="020B0604020202020204" pitchFamily="34" charset="0"/>
                        </a:rPr>
                        <a:t>Yes, as a standalone strategy</a:t>
                      </a:r>
                    </a:p>
                  </a:txBody>
                  <a:tcPr/>
                </a:tc>
                <a:tc>
                  <a:txBody>
                    <a:bodyPr/>
                    <a:lstStyle/>
                    <a:p>
                      <a:r>
                        <a:rPr lang="en-US" sz="2000" b="0" dirty="0">
                          <a:solidFill>
                            <a:schemeClr val="tx1"/>
                          </a:solidFill>
                          <a:latin typeface="Arial" panose="020B0604020202020204" pitchFamily="34" charset="0"/>
                          <a:cs typeface="Arial" panose="020B0604020202020204" pitchFamily="34" charset="0"/>
                        </a:rPr>
                        <a:t>Bolivia, Uruguay</a:t>
                      </a:r>
                    </a:p>
                  </a:txBody>
                  <a:tcPr/>
                </a:tc>
                <a:extLst>
                  <a:ext uri="{0D108BD9-81ED-4DB2-BD59-A6C34878D82A}">
                    <a16:rowId xmlns:a16="http://schemas.microsoft.com/office/drawing/2014/main" val="1948673458"/>
                  </a:ext>
                </a:extLst>
              </a:tr>
              <a:tr h="370840">
                <a:tc>
                  <a:txBody>
                    <a:bodyPr/>
                    <a:lstStyle/>
                    <a:p>
                      <a:r>
                        <a:rPr lang="en-US" sz="2000" b="1" dirty="0">
                          <a:latin typeface="Arial" panose="020B0604020202020204" pitchFamily="34" charset="0"/>
                          <a:cs typeface="Arial" panose="020B0604020202020204" pitchFamily="34" charset="0"/>
                        </a:rPr>
                        <a:t>Yes, but as part of the overall organizational strategy or plan</a:t>
                      </a:r>
                    </a:p>
                  </a:txBody>
                  <a:tcPr/>
                </a:tc>
                <a:tc>
                  <a:txBody>
                    <a:bodyPr/>
                    <a:lstStyle/>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Albania; Argentina; Barbados; Colombia; Costa Rica; Ethiopia; Ghana; Kazakhstan; Jamaica; India; Indonesia; Malaysia; Mexico; Palestine; </a:t>
                      </a:r>
                      <a:r>
                        <a:rPr lang="en-US" sz="2000" b="0" kern="1200" dirty="0" err="1">
                          <a:solidFill>
                            <a:schemeClr val="tx1"/>
                          </a:solidFill>
                          <a:latin typeface="Arial" panose="020B0604020202020204" pitchFamily="34" charset="0"/>
                          <a:ea typeface="+mn-ea"/>
                          <a:cs typeface="Arial" panose="020B0604020202020204" pitchFamily="34" charset="0"/>
                        </a:rPr>
                        <a:t>Republica</a:t>
                      </a:r>
                      <a:r>
                        <a:rPr lang="en-US" sz="2000" b="0" kern="1200" dirty="0">
                          <a:solidFill>
                            <a:schemeClr val="tx1"/>
                          </a:solidFill>
                          <a:latin typeface="Arial" panose="020B0604020202020204" pitchFamily="34" charset="0"/>
                          <a:ea typeface="+mn-ea"/>
                          <a:cs typeface="Arial" panose="020B0604020202020204" pitchFamily="34" charset="0"/>
                        </a:rPr>
                        <a:t> </a:t>
                      </a:r>
                      <a:r>
                        <a:rPr lang="en-US" sz="2000" b="0" kern="1200" dirty="0" err="1">
                          <a:solidFill>
                            <a:schemeClr val="tx1"/>
                          </a:solidFill>
                          <a:latin typeface="Arial" panose="020B0604020202020204" pitchFamily="34" charset="0"/>
                          <a:ea typeface="+mn-ea"/>
                          <a:cs typeface="Arial" panose="020B0604020202020204" pitchFamily="34" charset="0"/>
                        </a:rPr>
                        <a:t>Dominiicana</a:t>
                      </a:r>
                      <a:r>
                        <a:rPr lang="en-US" sz="2000" b="0" kern="1200" dirty="0">
                          <a:solidFill>
                            <a:schemeClr val="tx1"/>
                          </a:solidFill>
                          <a:latin typeface="Arial" panose="020B0604020202020204" pitchFamily="34" charset="0"/>
                          <a:ea typeface="+mn-ea"/>
                          <a:cs typeface="Arial" panose="020B0604020202020204" pitchFamily="34" charset="0"/>
                        </a:rPr>
                        <a:t>; Saudi Arabia; Togo; United Arab Emirates; Vanuatu; Vietnam</a:t>
                      </a:r>
                    </a:p>
                    <a:p>
                      <a:pPr marL="0" algn="l" defTabSz="914400" rtl="0" eaLnBrk="1" latinLnBrk="0" hangingPunct="1"/>
                      <a:endParaRPr lang="en-US" sz="2000" b="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42153758"/>
                  </a:ext>
                </a:extLst>
              </a:tr>
              <a:tr h="370840">
                <a:tc>
                  <a:txBody>
                    <a:bodyPr/>
                    <a:lstStyle/>
                    <a:p>
                      <a:r>
                        <a:rPr lang="en-US" sz="2000" b="1" dirty="0">
                          <a:latin typeface="Arial" panose="020B0604020202020204" pitchFamily="34" charset="0"/>
                          <a:cs typeface="Arial" panose="020B0604020202020204" pitchFamily="34" charset="0"/>
                        </a:rPr>
                        <a:t>No, but it is under discussion</a:t>
                      </a:r>
                    </a:p>
                  </a:txBody>
                  <a:tcPr/>
                </a:tc>
                <a:tc>
                  <a:txBody>
                    <a:bodyPr/>
                    <a:lstStyle/>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Bhutan; Botswana; Brazil; Chile; Cuba; Eswatini; Egypt; Guyana; Honduras; Iraq; Iran; Mauritius; Nicaragua; Nigeria; Philippines; Somalia; </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Senegal; Serbia; Sierra Leone; Sri Lanka; St. Vincent and the Grenadines; Chad; Trinidad and Tobago; Uganda</a:t>
                      </a:r>
                    </a:p>
                    <a:p>
                      <a:pPr marL="0" algn="l" defTabSz="914400" rtl="0" eaLnBrk="1" latinLnBrk="0" hangingPunct="1"/>
                      <a:endParaRPr lang="en-US" sz="2000" b="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834917152"/>
                  </a:ext>
                </a:extLst>
              </a:tr>
            </a:tbl>
          </a:graphicData>
        </a:graphic>
      </p:graphicFrame>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3"/>
          <a:stretch>
            <a:fillRect/>
          </a:stretch>
        </p:blipFill>
        <p:spPr>
          <a:xfrm>
            <a:off x="11119143" y="6199755"/>
            <a:ext cx="408467" cy="548688"/>
          </a:xfrm>
          <a:prstGeom prst="rect">
            <a:avLst/>
          </a:prstGeom>
        </p:spPr>
      </p:pic>
    </p:spTree>
    <p:custDataLst>
      <p:tags r:id="rId1"/>
    </p:custDataLst>
    <p:extLst>
      <p:ext uri="{BB962C8B-B14F-4D97-AF65-F5344CB8AC3E}">
        <p14:creationId xmlns:p14="http://schemas.microsoft.com/office/powerpoint/2010/main" val="2548461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Q32: How many online courses does your organization currently offer?</a:t>
            </a:r>
          </a:p>
        </p:txBody>
      </p:sp>
      <p:graphicFrame>
        <p:nvGraphicFramePr>
          <p:cNvPr id="9" name="Table 9">
            <a:extLst>
              <a:ext uri="{FF2B5EF4-FFF2-40B4-BE49-F238E27FC236}">
                <a16:creationId xmlns:a16="http://schemas.microsoft.com/office/drawing/2014/main" id="{5BA2277F-EFA8-40FE-AF91-50F2D8BF1378}"/>
              </a:ext>
            </a:extLst>
          </p:cNvPr>
          <p:cNvGraphicFramePr>
            <a:graphicFrameLocks noGrp="1"/>
          </p:cNvGraphicFramePr>
          <p:nvPr/>
        </p:nvGraphicFramePr>
        <p:xfrm>
          <a:off x="745460" y="1945640"/>
          <a:ext cx="10918456" cy="3350930"/>
        </p:xfrm>
        <a:graphic>
          <a:graphicData uri="http://schemas.openxmlformats.org/drawingml/2006/table">
            <a:tbl>
              <a:tblPr firstRow="1" bandRow="1">
                <a:tableStyleId>{616DA210-FB5B-4158-B5E0-FEB733F419BA}</a:tableStyleId>
              </a:tblPr>
              <a:tblGrid>
                <a:gridCol w="1827619">
                  <a:extLst>
                    <a:ext uri="{9D8B030D-6E8A-4147-A177-3AD203B41FA5}">
                      <a16:colId xmlns:a16="http://schemas.microsoft.com/office/drawing/2014/main" val="30930922"/>
                    </a:ext>
                  </a:extLst>
                </a:gridCol>
                <a:gridCol w="9090837">
                  <a:extLst>
                    <a:ext uri="{9D8B030D-6E8A-4147-A177-3AD203B41FA5}">
                      <a16:colId xmlns:a16="http://schemas.microsoft.com/office/drawing/2014/main" val="794879816"/>
                    </a:ext>
                  </a:extLst>
                </a:gridCol>
              </a:tblGrid>
              <a:tr h="1228770">
                <a:tc>
                  <a:txBody>
                    <a:bodyPr/>
                    <a:lstStyle/>
                    <a:p>
                      <a:r>
                        <a:rPr lang="en-US" sz="2000" b="1" u="none" strike="noStrike" kern="1200" baseline="0" dirty="0">
                          <a:solidFill>
                            <a:schemeClr val="tx1"/>
                          </a:solidFill>
                          <a:latin typeface="Arial" panose="020B0604020202020204" pitchFamily="34" charset="0"/>
                          <a:cs typeface="Arial" panose="020B0604020202020204" pitchFamily="34" charset="0"/>
                        </a:rPr>
                        <a:t>1 to 10 	</a:t>
                      </a:r>
                    </a:p>
                    <a:p>
                      <a:endParaRPr lang="en-US" sz="2000" b="1" dirty="0">
                        <a:latin typeface="Arial" panose="020B0604020202020204" pitchFamily="34" charset="0"/>
                        <a:cs typeface="Arial" panose="020B0604020202020204" pitchFamily="34" charset="0"/>
                      </a:endParaRPr>
                    </a:p>
                  </a:txBody>
                  <a:tcPr/>
                </a:tc>
                <a:tc>
                  <a:txBody>
                    <a:bodyPr/>
                    <a:lstStyle/>
                    <a:p>
                      <a:r>
                        <a:rPr lang="en-US" sz="2000" b="0" dirty="0">
                          <a:latin typeface="Arial" panose="020B0604020202020204" pitchFamily="34" charset="0"/>
                          <a:cs typeface="Arial" panose="020B0604020202020204" pitchFamily="34" charset="0"/>
                        </a:rPr>
                        <a:t>Azerbaijan; Barbados; Belize; Burkina Faso; Ecuador; Egypt; Eswatini; Haiti; Kenya; Malaysia; Maroc; Mexico; Moldova; Montenegro; Mongolia; Nicaragua; Niger; Nigeria; </a:t>
                      </a:r>
                      <a:r>
                        <a:rPr lang="en-US" sz="2000" b="0" dirty="0" err="1">
                          <a:latin typeface="Arial" panose="020B0604020202020204" pitchFamily="34" charset="0"/>
                          <a:cs typeface="Arial" panose="020B0604020202020204" pitchFamily="34" charset="0"/>
                        </a:rPr>
                        <a:t>Republica</a:t>
                      </a:r>
                      <a:r>
                        <a:rPr lang="en-US" sz="2000" b="0" dirty="0">
                          <a:latin typeface="Arial" panose="020B0604020202020204" pitchFamily="34" charset="0"/>
                          <a:cs typeface="Arial" panose="020B0604020202020204" pitchFamily="34" charset="0"/>
                        </a:rPr>
                        <a:t> </a:t>
                      </a:r>
                      <a:r>
                        <a:rPr lang="en-US" sz="2000" b="0" dirty="0" err="1">
                          <a:latin typeface="Arial" panose="020B0604020202020204" pitchFamily="34" charset="0"/>
                          <a:cs typeface="Arial" panose="020B0604020202020204" pitchFamily="34" charset="0"/>
                        </a:rPr>
                        <a:t>Dominiicana</a:t>
                      </a:r>
                      <a:r>
                        <a:rPr lang="en-US" sz="2000" b="0" dirty="0">
                          <a:latin typeface="Arial" panose="020B0604020202020204" pitchFamily="34" charset="0"/>
                          <a:cs typeface="Arial" panose="020B0604020202020204" pitchFamily="34" charset="0"/>
                        </a:rPr>
                        <a:t>; Republic of North Macedonia; Saint Lucia; Senegal; Serbia; Singapore; Tanzania; Tunisia; Uganda; Zambia</a:t>
                      </a:r>
                    </a:p>
                  </a:txBody>
                  <a:tcPr/>
                </a:tc>
                <a:extLst>
                  <a:ext uri="{0D108BD9-81ED-4DB2-BD59-A6C34878D82A}">
                    <a16:rowId xmlns:a16="http://schemas.microsoft.com/office/drawing/2014/main" val="1948673458"/>
                  </a:ext>
                </a:extLst>
              </a:tr>
              <a:tr h="657249">
                <a:tc>
                  <a:txBody>
                    <a:bodyPr/>
                    <a:lstStyle/>
                    <a:p>
                      <a:r>
                        <a:rPr lang="en-US" sz="2000" b="1" u="none" strike="noStrike" kern="1200" baseline="0" dirty="0">
                          <a:solidFill>
                            <a:schemeClr val="tx1"/>
                          </a:solidFill>
                          <a:latin typeface="Arial" panose="020B0604020202020204" pitchFamily="34" charset="0"/>
                          <a:cs typeface="Arial" panose="020B0604020202020204" pitchFamily="34" charset="0"/>
                        </a:rPr>
                        <a:t>11 to 25</a:t>
                      </a:r>
                    </a:p>
                    <a:p>
                      <a:endParaRPr lang="en-US" sz="2000" b="1" dirty="0">
                        <a:latin typeface="Arial" panose="020B0604020202020204" pitchFamily="34" charset="0"/>
                        <a:cs typeface="Arial" panose="020B0604020202020204" pitchFamily="34" charset="0"/>
                      </a:endParaRPr>
                    </a:p>
                  </a:txBody>
                  <a:tcPr/>
                </a:tc>
                <a:tc>
                  <a:txBody>
                    <a:bodyPr/>
                    <a:lstStyle/>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Chile; Ghana; Jordan; India; Indonesia; Palestine; Peru; Philippines; South Africa </a:t>
                      </a:r>
                    </a:p>
                  </a:txBody>
                  <a:tcPr/>
                </a:tc>
                <a:extLst>
                  <a:ext uri="{0D108BD9-81ED-4DB2-BD59-A6C34878D82A}">
                    <a16:rowId xmlns:a16="http://schemas.microsoft.com/office/drawing/2014/main" val="642153758"/>
                  </a:ext>
                </a:extLst>
              </a:tr>
              <a:tr h="371489">
                <a:tc>
                  <a:txBody>
                    <a:bodyPr/>
                    <a:lstStyle/>
                    <a:p>
                      <a:r>
                        <a:rPr lang="en-US" sz="2000" b="1" u="none" strike="noStrike" kern="1200" baseline="0" dirty="0">
                          <a:solidFill>
                            <a:schemeClr val="tx1"/>
                          </a:solidFill>
                          <a:latin typeface="Arial" panose="020B0604020202020204" pitchFamily="34" charset="0"/>
                          <a:cs typeface="Arial" panose="020B0604020202020204" pitchFamily="34" charset="0"/>
                        </a:rPr>
                        <a:t>26 to 50</a:t>
                      </a:r>
                      <a:endParaRPr lang="en-US" sz="2000" b="1" dirty="0">
                        <a:latin typeface="Arial" panose="020B0604020202020204" pitchFamily="34" charset="0"/>
                        <a:cs typeface="Arial" panose="020B0604020202020204" pitchFamily="34" charset="0"/>
                      </a:endParaRPr>
                    </a:p>
                  </a:txBody>
                  <a:tcPr/>
                </a:tc>
                <a:tc>
                  <a:txBody>
                    <a:bodyPr/>
                    <a:lstStyle/>
                    <a:p>
                      <a:r>
                        <a:rPr lang="en-US" sz="2000" b="0" kern="1200" dirty="0">
                          <a:solidFill>
                            <a:schemeClr val="tx1"/>
                          </a:solidFill>
                          <a:latin typeface="Arial" panose="020B0604020202020204" pitchFamily="34" charset="0"/>
                          <a:ea typeface="+mn-ea"/>
                          <a:cs typeface="Arial" panose="020B0604020202020204" pitchFamily="34" charset="0"/>
                        </a:rPr>
                        <a:t>Jamaica, Zimbabwe</a:t>
                      </a:r>
                    </a:p>
                  </a:txBody>
                  <a:tcPr/>
                </a:tc>
                <a:extLst>
                  <a:ext uri="{0D108BD9-81ED-4DB2-BD59-A6C34878D82A}">
                    <a16:rowId xmlns:a16="http://schemas.microsoft.com/office/drawing/2014/main" val="2125624057"/>
                  </a:ext>
                </a:extLst>
              </a:tr>
              <a:tr h="943010">
                <a:tc>
                  <a:txBody>
                    <a:bodyPr/>
                    <a:lstStyle/>
                    <a:p>
                      <a:pPr marL="0" algn="l" defTabSz="914400" rtl="0" eaLnBrk="1" latinLnBrk="0" hangingPunct="1"/>
                      <a:r>
                        <a:rPr lang="en-US" sz="2000" b="1" u="none" strike="noStrike" kern="1200" baseline="0" dirty="0">
                          <a:solidFill>
                            <a:schemeClr val="tx1"/>
                          </a:solidFill>
                          <a:latin typeface="Arial" panose="020B0604020202020204" pitchFamily="34" charset="0"/>
                          <a:ea typeface="+mn-ea"/>
                          <a:cs typeface="Arial" panose="020B0604020202020204" pitchFamily="34" charset="0"/>
                        </a:rPr>
                        <a:t>More than 50</a:t>
                      </a:r>
                    </a:p>
                  </a:txBody>
                  <a:tcPr/>
                </a:tc>
                <a:tc>
                  <a:txBody>
                    <a:bodyPr/>
                    <a:lstStyle/>
                    <a:p>
                      <a:pPr marL="0" algn="l" defTabSz="914400" rtl="0" eaLnBrk="1" latinLnBrk="0" hangingPunct="1"/>
                      <a:r>
                        <a:rPr lang="en-US" sz="2000" b="0" u="none" strike="noStrike" kern="1200" baseline="0" dirty="0">
                          <a:solidFill>
                            <a:schemeClr val="tx1"/>
                          </a:solidFill>
                          <a:latin typeface="Arial" panose="020B0604020202020204" pitchFamily="34" charset="0"/>
                          <a:ea typeface="+mn-ea"/>
                          <a:cs typeface="Arial" panose="020B0604020202020204" pitchFamily="34" charset="0"/>
                        </a:rPr>
                        <a:t>Argentina; Bolivia; Colombia; Costa Rica; Cuba; Iran; Kazakhstan; Saudi Arabia; Sri Lanka; Uruguay; Vietnam </a:t>
                      </a:r>
                    </a:p>
                  </a:txBody>
                  <a:tcPr/>
                </a:tc>
                <a:extLst>
                  <a:ext uri="{0D108BD9-81ED-4DB2-BD59-A6C34878D82A}">
                    <a16:rowId xmlns:a16="http://schemas.microsoft.com/office/drawing/2014/main" val="2843395661"/>
                  </a:ext>
                </a:extLst>
              </a:tr>
            </a:tbl>
          </a:graphicData>
        </a:graphic>
      </p:graphicFrame>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3"/>
          <a:stretch>
            <a:fillRect/>
          </a:stretch>
        </p:blipFill>
        <p:spPr>
          <a:xfrm>
            <a:off x="11119143" y="6199755"/>
            <a:ext cx="408467" cy="548688"/>
          </a:xfrm>
          <a:prstGeom prst="rect">
            <a:avLst/>
          </a:prstGeom>
        </p:spPr>
      </p:pic>
    </p:spTree>
    <p:custDataLst>
      <p:tags r:id="rId1"/>
    </p:custDataLst>
    <p:extLst>
      <p:ext uri="{BB962C8B-B14F-4D97-AF65-F5344CB8AC3E}">
        <p14:creationId xmlns:p14="http://schemas.microsoft.com/office/powerpoint/2010/main" val="29437807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2062103"/>
          </a:xfrm>
          <a:prstGeom prst="rect">
            <a:avLst/>
          </a:prstGeom>
          <a:noFill/>
        </p:spPr>
        <p:txBody>
          <a:bodyPr wrap="square">
            <a:spAutoFit/>
          </a:bodyPr>
          <a:lstStyle/>
          <a:p>
            <a:pPr>
              <a:defRPr sz="1800" b="1" i="0" u="none" strike="noStrike" kern="1200" baseline="0">
                <a:solidFill>
                  <a:prstClr val="black"/>
                </a:solidFill>
                <a:latin typeface="Arial" panose="020B0604020202020204" pitchFamily="34" charset="0"/>
                <a:ea typeface="+mn-ea"/>
                <a:cs typeface="Arial" panose="020B0604020202020204" pitchFamily="34" charset="0"/>
              </a:defRPr>
            </a:pPr>
            <a:r>
              <a:rPr lang="en-US" sz="3200" b="1" dirty="0">
                <a:latin typeface="Arial" panose="020B0604020202020204" pitchFamily="34" charset="0"/>
                <a:cs typeface="Arial" panose="020B0604020202020204" pitchFamily="34" charset="0"/>
              </a:rPr>
              <a:t>Q33: Is your organization interested in making its online courses available to the ISO members and their stakeholders through the ISO digital learning platform?</a:t>
            </a:r>
          </a:p>
          <a:p>
            <a:pPr rtl="0">
              <a:defRPr sz="1800" b="1" i="0" u="none" strike="noStrike" kern="1200" baseline="0">
                <a:solidFill>
                  <a:prstClr val="black"/>
                </a:solidFill>
                <a:latin typeface="Arial" panose="020B0604020202020204" pitchFamily="34" charset="0"/>
                <a:ea typeface="+mn-ea"/>
                <a:cs typeface="Arial" panose="020B0604020202020204" pitchFamily="34" charset="0"/>
              </a:defRPr>
            </a:pPr>
            <a:endParaRPr lang="en-US" sz="3200" dirty="0">
              <a:latin typeface="Arial" panose="020B0604020202020204" pitchFamily="34" charset="0"/>
              <a:ea typeface="+mj-ea"/>
              <a:cs typeface="Arial" panose="020B0604020202020204" pitchFamily="34" charset="0"/>
            </a:endParaRPr>
          </a:p>
        </p:txBody>
      </p:sp>
      <p:graphicFrame>
        <p:nvGraphicFramePr>
          <p:cNvPr id="9" name="Table 9">
            <a:extLst>
              <a:ext uri="{FF2B5EF4-FFF2-40B4-BE49-F238E27FC236}">
                <a16:creationId xmlns:a16="http://schemas.microsoft.com/office/drawing/2014/main" id="{5BA2277F-EFA8-40FE-AF91-50F2D8BF1378}"/>
              </a:ext>
            </a:extLst>
          </p:cNvPr>
          <p:cNvGraphicFramePr>
            <a:graphicFrameLocks noGrp="1"/>
          </p:cNvGraphicFramePr>
          <p:nvPr>
            <p:extLst>
              <p:ext uri="{D42A27DB-BD31-4B8C-83A1-F6EECF244321}">
                <p14:modId xmlns:p14="http://schemas.microsoft.com/office/powerpoint/2010/main" val="1670720890"/>
              </p:ext>
            </p:extLst>
          </p:nvPr>
        </p:nvGraphicFramePr>
        <p:xfrm>
          <a:off x="679745" y="2562328"/>
          <a:ext cx="10918456" cy="3535680"/>
        </p:xfrm>
        <a:graphic>
          <a:graphicData uri="http://schemas.openxmlformats.org/drawingml/2006/table">
            <a:tbl>
              <a:tblPr firstRow="1" bandRow="1">
                <a:tableStyleId>{616DA210-FB5B-4158-B5E0-FEB733F419BA}</a:tableStyleId>
              </a:tblPr>
              <a:tblGrid>
                <a:gridCol w="1827619">
                  <a:extLst>
                    <a:ext uri="{9D8B030D-6E8A-4147-A177-3AD203B41FA5}">
                      <a16:colId xmlns:a16="http://schemas.microsoft.com/office/drawing/2014/main" val="30930922"/>
                    </a:ext>
                  </a:extLst>
                </a:gridCol>
                <a:gridCol w="9090837">
                  <a:extLst>
                    <a:ext uri="{9D8B030D-6E8A-4147-A177-3AD203B41FA5}">
                      <a16:colId xmlns:a16="http://schemas.microsoft.com/office/drawing/2014/main" val="794879816"/>
                    </a:ext>
                  </a:extLst>
                </a:gridCol>
              </a:tblGrid>
              <a:tr h="885811">
                <a:tc>
                  <a:txBody>
                    <a:bodyPr/>
                    <a:lstStyle/>
                    <a:p>
                      <a:r>
                        <a:rPr lang="en-US" sz="2000" b="1" dirty="0">
                          <a:latin typeface="Arial" panose="020B0604020202020204" pitchFamily="34" charset="0"/>
                          <a:cs typeface="Arial" panose="020B0604020202020204" pitchFamily="34" charset="0"/>
                        </a:rPr>
                        <a:t>Yes</a:t>
                      </a:r>
                    </a:p>
                  </a:txBody>
                  <a:tcPr/>
                </a:tc>
                <a:tc>
                  <a:txBody>
                    <a:bodyPr/>
                    <a:lstStyle/>
                    <a:p>
                      <a:r>
                        <a:rPr lang="en-US" sz="2000" b="0" dirty="0">
                          <a:solidFill>
                            <a:schemeClr val="tx1"/>
                          </a:solidFill>
                          <a:latin typeface="Arial" panose="020B0604020202020204" pitchFamily="34" charset="0"/>
                          <a:cs typeface="Arial" panose="020B0604020202020204" pitchFamily="34" charset="0"/>
                        </a:rPr>
                        <a:t>Azerbaijan; Costa Rica; CUBA; Ecuador; Ethiopia; Ghana; Indonesia; Jordan;</a:t>
                      </a:r>
                    </a:p>
                    <a:p>
                      <a:r>
                        <a:rPr lang="en-US" sz="2000" b="0" dirty="0">
                          <a:solidFill>
                            <a:schemeClr val="tx1"/>
                          </a:solidFill>
                          <a:latin typeface="Arial" panose="020B0604020202020204" pitchFamily="34" charset="0"/>
                          <a:cs typeface="Arial" panose="020B0604020202020204" pitchFamily="34" charset="0"/>
                        </a:rPr>
                        <a:t>Kazakhstan; Kenya; Mexico; Palestine; Peru; </a:t>
                      </a:r>
                      <a:r>
                        <a:rPr lang="en-US" sz="2000" b="0" dirty="0" err="1">
                          <a:solidFill>
                            <a:schemeClr val="tx1"/>
                          </a:solidFill>
                          <a:latin typeface="Arial" panose="020B0604020202020204" pitchFamily="34" charset="0"/>
                          <a:cs typeface="Arial" panose="020B0604020202020204" pitchFamily="34" charset="0"/>
                        </a:rPr>
                        <a:t>Republica</a:t>
                      </a:r>
                      <a:r>
                        <a:rPr lang="en-US" sz="2000" b="0" dirty="0">
                          <a:solidFill>
                            <a:schemeClr val="tx1"/>
                          </a:solidFill>
                          <a:latin typeface="Arial" panose="020B0604020202020204" pitchFamily="34" charset="0"/>
                          <a:cs typeface="Arial" panose="020B0604020202020204" pitchFamily="34" charset="0"/>
                        </a:rPr>
                        <a:t> </a:t>
                      </a:r>
                      <a:r>
                        <a:rPr lang="en-US" sz="2000" b="0" dirty="0" err="1">
                          <a:solidFill>
                            <a:schemeClr val="tx1"/>
                          </a:solidFill>
                          <a:latin typeface="Arial" panose="020B0604020202020204" pitchFamily="34" charset="0"/>
                          <a:cs typeface="Arial" panose="020B0604020202020204" pitchFamily="34" charset="0"/>
                        </a:rPr>
                        <a:t>Dominiicana</a:t>
                      </a:r>
                      <a:r>
                        <a:rPr lang="en-US" sz="2000" b="0" dirty="0">
                          <a:solidFill>
                            <a:schemeClr val="tx1"/>
                          </a:solidFill>
                          <a:latin typeface="Arial" panose="020B0604020202020204" pitchFamily="34" charset="0"/>
                          <a:cs typeface="Arial" panose="020B0604020202020204" pitchFamily="34" charset="0"/>
                        </a:rPr>
                        <a:t>; Serbia;</a:t>
                      </a:r>
                    </a:p>
                    <a:p>
                      <a:r>
                        <a:rPr lang="en-US" sz="2000" b="0" dirty="0">
                          <a:solidFill>
                            <a:schemeClr val="tx1"/>
                          </a:solidFill>
                          <a:latin typeface="Arial" panose="020B0604020202020204" pitchFamily="34" charset="0"/>
                          <a:cs typeface="Arial" panose="020B0604020202020204" pitchFamily="34" charset="0"/>
                        </a:rPr>
                        <a:t>Vanuatu; Vietnam</a:t>
                      </a:r>
                    </a:p>
                  </a:txBody>
                  <a:tcPr/>
                </a:tc>
                <a:extLst>
                  <a:ext uri="{0D108BD9-81ED-4DB2-BD59-A6C34878D82A}">
                    <a16:rowId xmlns:a16="http://schemas.microsoft.com/office/drawing/2014/main" val="1948673458"/>
                  </a:ext>
                </a:extLst>
              </a:tr>
              <a:tr h="657249">
                <a:tc>
                  <a:txBody>
                    <a:bodyPr/>
                    <a:lstStyle/>
                    <a:p>
                      <a:r>
                        <a:rPr lang="en-US" sz="2000" b="1" dirty="0">
                          <a:latin typeface="Arial" panose="020B0604020202020204" pitchFamily="34" charset="0"/>
                          <a:cs typeface="Arial" panose="020B0604020202020204" pitchFamily="34" charset="0"/>
                        </a:rPr>
                        <a:t>I don’t know as this request should be further discussed with the top management</a:t>
                      </a:r>
                    </a:p>
                  </a:txBody>
                  <a:tcPr/>
                </a:tc>
                <a:tc>
                  <a:txBody>
                    <a:bodyPr/>
                    <a:lstStyle/>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Argentina; Bahrain; Barbados; Belize; Bhutan; Bolivia; Bosnia and Herzegovina; Botswana; Brazil; Brunei Darussalam; Chile; Colombia; Eswatini;</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Guyana; Haiti; Honduras; India; Iran; Jamaica; Malaysia; Maroc; Mauritius;</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Moldova, Republic of ; Mongolia; Nicaragua; Niger; Nigeria; Philippines;</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Republic of North Macedonia; Saint Lucia; Saudi Arabia; Senegal; Sierra Leone; Somalia; South Africa; Sri Lanka; St. Vincent and the Grenadines;</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Tanzania; Chad; Thailand; The Gambia; Togo; Uganda; Zambia;</a:t>
                      </a:r>
                    </a:p>
                    <a:p>
                      <a:pPr marL="0" algn="l" defTabSz="914400" rtl="0" eaLnBrk="1" latinLnBrk="0" hangingPunct="1"/>
                      <a:endParaRPr lang="en-US" sz="2000" b="0" kern="1200" dirty="0">
                        <a:solidFill>
                          <a:schemeClr val="tx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642153758"/>
                  </a:ext>
                </a:extLst>
              </a:tr>
            </a:tbl>
          </a:graphicData>
        </a:graphic>
      </p:graphicFrame>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4"/>
          <a:stretch>
            <a:fillRect/>
          </a:stretch>
        </p:blipFill>
        <p:spPr>
          <a:xfrm>
            <a:off x="11119143" y="6199755"/>
            <a:ext cx="408467" cy="548688"/>
          </a:xfrm>
          <a:prstGeom prst="rect">
            <a:avLst/>
          </a:prstGeom>
        </p:spPr>
      </p:pic>
    </p:spTree>
    <p:custDataLst>
      <p:tags r:id="rId1"/>
    </p:custDataLst>
    <p:extLst>
      <p:ext uri="{BB962C8B-B14F-4D97-AF65-F5344CB8AC3E}">
        <p14:creationId xmlns:p14="http://schemas.microsoft.com/office/powerpoint/2010/main" val="11491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43AED7-91D8-46D8-9D76-01EFC617F0A5}"/>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E8C6AE65-D1AA-4244-A70F-31D01FA7CE88}"/>
              </a:ext>
            </a:extLst>
          </p:cNvPr>
          <p:cNvSpPr>
            <a:spLocks noGrp="1"/>
          </p:cNvSpPr>
          <p:nvPr>
            <p:ph type="title"/>
          </p:nvPr>
        </p:nvSpPr>
        <p:spPr>
          <a:xfrm>
            <a:off x="5149683" y="260308"/>
            <a:ext cx="6390226" cy="715581"/>
          </a:xfrm>
        </p:spPr>
        <p:txBody>
          <a:bodyPr/>
          <a:lstStyle/>
          <a:p>
            <a:r>
              <a:rPr lang="en-US" sz="4500" dirty="0"/>
              <a:t>Survey questions</a:t>
            </a:r>
          </a:p>
        </p:txBody>
      </p:sp>
      <p:pic>
        <p:nvPicPr>
          <p:cNvPr id="1030" name="Picture 6" descr="Free stock photo of achievement, architect, boss Stock Photo">
            <a:extLst>
              <a:ext uri="{FF2B5EF4-FFF2-40B4-BE49-F238E27FC236}">
                <a16:creationId xmlns:a16="http://schemas.microsoft.com/office/drawing/2014/main" id="{1D7E28E7-49DB-4F10-A861-4737431D2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75201" cy="685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67643A7B-347D-40C3-955E-9471A177A3F4}"/>
              </a:ext>
            </a:extLst>
          </p:cNvPr>
          <p:cNvSpPr txBox="1"/>
          <p:nvPr/>
        </p:nvSpPr>
        <p:spPr>
          <a:xfrm>
            <a:off x="5149682" y="1046161"/>
            <a:ext cx="6383506" cy="5632311"/>
          </a:xfrm>
          <a:prstGeom prst="rect">
            <a:avLst/>
          </a:prstGeom>
          <a:noFill/>
        </p:spPr>
        <p:txBody>
          <a:bodyPr wrap="square">
            <a:spAutoFit/>
          </a:bodyPr>
          <a:lstStyle/>
          <a:p>
            <a:pPr marL="457200" indent="-457200">
              <a:spcAft>
                <a:spcPts val="1200"/>
              </a:spcAft>
              <a:buFont typeface="+mj-lt"/>
              <a:buAutoNum type="arabicParenR"/>
              <a:defRPr/>
            </a:pPr>
            <a:r>
              <a:rPr lang="en-GB" sz="2400" dirty="0">
                <a:solidFill>
                  <a:srgbClr val="000000"/>
                </a:solidFill>
              </a:rPr>
              <a:t>The ISO digital accessibility survey included </a:t>
            </a:r>
            <a:r>
              <a:rPr lang="en-GB" sz="2400" b="1" dirty="0">
                <a:solidFill>
                  <a:srgbClr val="000000"/>
                </a:solidFill>
              </a:rPr>
              <a:t>46 questions </a:t>
            </a:r>
            <a:r>
              <a:rPr lang="en-GB" sz="2400" dirty="0">
                <a:solidFill>
                  <a:srgbClr val="000000"/>
                </a:solidFill>
              </a:rPr>
              <a:t>covering four focus areas.</a:t>
            </a:r>
          </a:p>
          <a:p>
            <a:pPr marL="457200" indent="-457200">
              <a:spcAft>
                <a:spcPts val="1200"/>
              </a:spcAft>
              <a:buFont typeface="+mj-lt"/>
              <a:buAutoNum type="arabicParenR"/>
              <a:defRPr/>
            </a:pPr>
            <a:r>
              <a:rPr lang="en-GB" sz="2400" dirty="0">
                <a:solidFill>
                  <a:srgbClr val="000000"/>
                </a:solidFill>
              </a:rPr>
              <a:t>The survey was circulated on </a:t>
            </a:r>
            <a:r>
              <a:rPr lang="en-GB" sz="2400" b="1" dirty="0">
                <a:solidFill>
                  <a:srgbClr val="000000"/>
                </a:solidFill>
              </a:rPr>
              <a:t>01 March 2022 and closed on 15 April 2022</a:t>
            </a:r>
            <a:r>
              <a:rPr lang="en-GB" sz="2400" dirty="0">
                <a:solidFill>
                  <a:srgbClr val="000000"/>
                </a:solidFill>
              </a:rPr>
              <a:t>.</a:t>
            </a:r>
          </a:p>
          <a:p>
            <a:pPr marL="457200" indent="-457200">
              <a:spcAft>
                <a:spcPts val="1200"/>
              </a:spcAft>
              <a:buFont typeface="+mj-lt"/>
              <a:buAutoNum type="arabicParenR"/>
              <a:defRPr/>
            </a:pPr>
            <a:r>
              <a:rPr lang="en-GB" sz="2400" dirty="0">
                <a:solidFill>
                  <a:srgbClr val="000000"/>
                </a:solidFill>
              </a:rPr>
              <a:t>A </a:t>
            </a:r>
            <a:r>
              <a:rPr lang="en-GB" sz="2400" b="1" dirty="0">
                <a:solidFill>
                  <a:srgbClr val="000000"/>
                </a:solidFill>
                <a:hlinkClick r:id="rId4"/>
              </a:rPr>
              <a:t>pdf version </a:t>
            </a:r>
            <a:r>
              <a:rPr lang="en-GB" sz="2400" dirty="0">
                <a:solidFill>
                  <a:srgbClr val="000000"/>
                </a:solidFill>
              </a:rPr>
              <a:t>of the survey was shared with the </a:t>
            </a:r>
            <a:r>
              <a:rPr lang="en-US" sz="2400" dirty="0">
                <a:latin typeface="+mn-lt"/>
              </a:rPr>
              <a:t>ISO’s developing country members</a:t>
            </a:r>
            <a:r>
              <a:rPr lang="en-US" sz="2400" dirty="0">
                <a:solidFill>
                  <a:srgbClr val="000000"/>
                </a:solidFill>
              </a:rPr>
              <a:t> to facilitate their consultation process.</a:t>
            </a:r>
          </a:p>
          <a:p>
            <a:pPr marL="457200" indent="-457200">
              <a:spcAft>
                <a:spcPts val="1200"/>
              </a:spcAft>
              <a:buFont typeface="+mj-lt"/>
              <a:buAutoNum type="arabicParenR"/>
              <a:defRPr/>
            </a:pPr>
            <a:endParaRPr lang="en-GB" sz="800" dirty="0">
              <a:solidFill>
                <a:srgbClr val="000000"/>
              </a:solidFill>
            </a:endParaRPr>
          </a:p>
          <a:p>
            <a:pPr marL="457200" indent="-457200">
              <a:spcAft>
                <a:spcPts val="1200"/>
              </a:spcAft>
              <a:buFont typeface="+mj-lt"/>
              <a:buAutoNum type="arabicParenR"/>
              <a:defRPr/>
            </a:pPr>
            <a:r>
              <a:rPr lang="en-GB" sz="2400" dirty="0">
                <a:solidFill>
                  <a:srgbClr val="000000"/>
                </a:solidFill>
              </a:rPr>
              <a:t>The ISO Capacity Building Unit together with </a:t>
            </a:r>
            <a:r>
              <a:rPr lang="en-US" sz="2400" dirty="0">
                <a:solidFill>
                  <a:srgbClr val="000000"/>
                </a:solidFill>
              </a:rPr>
              <a:t>Membership and External Relations Unit worked together to </a:t>
            </a:r>
            <a:r>
              <a:rPr lang="en-US" sz="2400" b="1" dirty="0">
                <a:solidFill>
                  <a:srgbClr val="000000"/>
                </a:solidFill>
              </a:rPr>
              <a:t>boost the members’ response rate</a:t>
            </a:r>
            <a:r>
              <a:rPr lang="en-US" sz="2400" dirty="0">
                <a:solidFill>
                  <a:srgbClr val="000000"/>
                </a:solidFill>
              </a:rPr>
              <a:t>. </a:t>
            </a:r>
            <a:endParaRPr lang="en-GB" sz="2400" dirty="0">
              <a:solidFill>
                <a:srgbClr val="000000"/>
              </a:solidFill>
            </a:endParaRPr>
          </a:p>
        </p:txBody>
      </p:sp>
      <p:pic>
        <p:nvPicPr>
          <p:cNvPr id="5" name="Graphic 4" descr="Document with solid fill">
            <a:extLst>
              <a:ext uri="{FF2B5EF4-FFF2-40B4-BE49-F238E27FC236}">
                <a16:creationId xmlns:a16="http://schemas.microsoft.com/office/drawing/2014/main" id="{A43A153D-7E31-49CE-B545-2C669D3E4C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9054" y="4260426"/>
            <a:ext cx="695960" cy="695960"/>
          </a:xfrm>
          <a:prstGeom prst="rect">
            <a:avLst/>
          </a:prstGeom>
        </p:spPr>
      </p:pic>
    </p:spTree>
    <p:custDataLst>
      <p:tags r:id="rId1"/>
    </p:custDataLst>
    <p:extLst>
      <p:ext uri="{BB962C8B-B14F-4D97-AF65-F5344CB8AC3E}">
        <p14:creationId xmlns:p14="http://schemas.microsoft.com/office/powerpoint/2010/main" val="27860981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4" name="Rectangle 23">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409801" y="1242028"/>
            <a:ext cx="4281693" cy="1120883"/>
          </a:xfrm>
        </p:spPr>
        <p:txBody>
          <a:bodyPr vert="horz" lIns="91440" tIns="45720" rIns="91440" bIns="45720" rtlCol="0" anchor="b">
            <a:normAutofit fontScale="90000"/>
          </a:bodyPr>
          <a:lstStyle/>
          <a:p>
            <a:pPr algn="l"/>
            <a:r>
              <a:rPr lang="en-US" sz="3200" u="none" strike="noStrike" dirty="0">
                <a:latin typeface="Arial" panose="020B0604020202020204" pitchFamily="34" charset="0"/>
                <a:cs typeface="Arial" panose="020B0604020202020204" pitchFamily="34" charset="0"/>
              </a:rPr>
              <a:t>Focus area # 3 – Q34</a:t>
            </a:r>
            <a:br>
              <a:rPr lang="en-US" sz="3200" u="none" strike="noStrike" dirty="0">
                <a:latin typeface="Arial" panose="020B0604020202020204" pitchFamily="34" charset="0"/>
                <a:cs typeface="Arial" panose="020B0604020202020204" pitchFamily="34" charset="0"/>
              </a:rPr>
            </a:br>
            <a:r>
              <a:rPr lang="en-US" sz="1800" u="none" strike="noStrike" dirty="0">
                <a:latin typeface="Arial" panose="020B0604020202020204" pitchFamily="34" charset="0"/>
                <a:cs typeface="Arial" panose="020B0604020202020204" pitchFamily="34" charset="0"/>
              </a:rPr>
              <a:t>(</a:t>
            </a:r>
            <a:r>
              <a:rPr lang="en-US" sz="1800" u="none" strike="noStrike" cap="none" dirty="0">
                <a:latin typeface="Arial" panose="020B0604020202020204" pitchFamily="34" charset="0"/>
                <a:cs typeface="Arial" panose="020B0604020202020204" pitchFamily="34" charset="0"/>
              </a:rPr>
              <a:t>check the notes page</a:t>
            </a:r>
            <a:r>
              <a:rPr lang="en-US" sz="1800" u="none" strike="noStrike" dirty="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pic>
        <p:nvPicPr>
          <p:cNvPr id="26" name="Picture 25">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28" name="Picture 27">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30" name="Picture 29">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7"/>
          <a:stretch>
            <a:fillRect/>
          </a:stretch>
        </p:blipFill>
        <p:spPr>
          <a:xfrm>
            <a:off x="11119143" y="6308725"/>
            <a:ext cx="408467" cy="548688"/>
          </a:xfrm>
          <a:prstGeom prst="rect">
            <a:avLst/>
          </a:prstGeom>
        </p:spPr>
      </p:pic>
      <p:graphicFrame>
        <p:nvGraphicFramePr>
          <p:cNvPr id="5" name="Chart15882061">
            <a:extLst>
              <a:ext uri="{FF2B5EF4-FFF2-40B4-BE49-F238E27FC236}">
                <a16:creationId xmlns:a16="http://schemas.microsoft.com/office/drawing/2014/main" id="{00000000-0008-0000-2100-000020000000}"/>
              </a:ext>
            </a:extLst>
          </p:cNvPr>
          <p:cNvGraphicFramePr>
            <a:graphicFrameLocks/>
          </p:cNvGraphicFramePr>
          <p:nvPr>
            <p:extLst>
              <p:ext uri="{D42A27DB-BD31-4B8C-83A1-F6EECF244321}">
                <p14:modId xmlns:p14="http://schemas.microsoft.com/office/powerpoint/2010/main" val="2668178715"/>
              </p:ext>
            </p:extLst>
          </p:nvPr>
        </p:nvGraphicFramePr>
        <p:xfrm>
          <a:off x="4954180" y="381646"/>
          <a:ext cx="6828019" cy="5518298"/>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a:extLst>
              <a:ext uri="{FF2B5EF4-FFF2-40B4-BE49-F238E27FC236}">
                <a16:creationId xmlns:a16="http://schemas.microsoft.com/office/drawing/2014/main" id="{FD711264-EE36-4F00-A8D0-3C05D5C31B50}"/>
              </a:ext>
            </a:extLst>
          </p:cNvPr>
          <p:cNvSpPr txBox="1"/>
          <p:nvPr/>
        </p:nvSpPr>
        <p:spPr>
          <a:xfrm>
            <a:off x="619433" y="2699134"/>
            <a:ext cx="4133762" cy="1923604"/>
          </a:xfrm>
          <a:prstGeom prst="rect">
            <a:avLst/>
          </a:prstGeom>
          <a:noFill/>
        </p:spPr>
        <p:txBody>
          <a:bodyPr wrap="square" rtlCol="0">
            <a:spAutoFit/>
          </a:bodyPr>
          <a:lstStyle/>
          <a:p>
            <a:r>
              <a:rPr lang="en-US" sz="1700" dirty="0">
                <a:solidFill>
                  <a:schemeClr val="accent6">
                    <a:lumMod val="75000"/>
                  </a:schemeClr>
                </a:solidFill>
                <a:latin typeface="Arial" panose="020B0604020202020204" pitchFamily="34" charset="0"/>
                <a:cs typeface="Arial" panose="020B0604020202020204" pitchFamily="34" charset="0"/>
              </a:rPr>
              <a:t>In this question, members were asked to rate the current digital content plan for 2022-2023 (i.e. the six subject areas listed above) and confirmed their relevance. Slides 31 to 33 have the very high, high and medium importance for other subject areas.  </a:t>
            </a:r>
          </a:p>
        </p:txBody>
      </p:sp>
    </p:spTree>
    <p:custDataLst>
      <p:tags r:id="rId1"/>
    </p:custDataLst>
    <p:extLst>
      <p:ext uri="{BB962C8B-B14F-4D97-AF65-F5344CB8AC3E}">
        <p14:creationId xmlns:p14="http://schemas.microsoft.com/office/powerpoint/2010/main" val="2095096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Q35: Please list the top three priority of subject areas for your organization where you would like ISO to develop eLearning courses over the period 2023-2025* </a:t>
            </a:r>
          </a:p>
        </p:txBody>
      </p:sp>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4"/>
          <a:stretch>
            <a:fillRect/>
          </a:stretch>
        </p:blipFill>
        <p:spPr>
          <a:xfrm>
            <a:off x="11119143" y="6274044"/>
            <a:ext cx="408467" cy="548688"/>
          </a:xfrm>
          <a:prstGeom prst="rect">
            <a:avLst/>
          </a:prstGeom>
        </p:spPr>
      </p:pic>
      <p:graphicFrame>
        <p:nvGraphicFramePr>
          <p:cNvPr id="2" name="Table 2">
            <a:extLst>
              <a:ext uri="{FF2B5EF4-FFF2-40B4-BE49-F238E27FC236}">
                <a16:creationId xmlns:a16="http://schemas.microsoft.com/office/drawing/2014/main" id="{3AB4BC11-7481-40E3-BDB2-B14DF95357A4}"/>
              </a:ext>
            </a:extLst>
          </p:cNvPr>
          <p:cNvGraphicFramePr>
            <a:graphicFrameLocks noGrp="1"/>
          </p:cNvGraphicFramePr>
          <p:nvPr>
            <p:extLst>
              <p:ext uri="{D42A27DB-BD31-4B8C-83A1-F6EECF244321}">
                <p14:modId xmlns:p14="http://schemas.microsoft.com/office/powerpoint/2010/main" val="593950987"/>
              </p:ext>
            </p:extLst>
          </p:nvPr>
        </p:nvGraphicFramePr>
        <p:xfrm>
          <a:off x="745459" y="2143256"/>
          <a:ext cx="10782151" cy="4053840"/>
        </p:xfrm>
        <a:graphic>
          <a:graphicData uri="http://schemas.openxmlformats.org/drawingml/2006/table">
            <a:tbl>
              <a:tblPr firstRow="1" bandRow="1">
                <a:tableStyleId>{5940675A-B579-460E-94D1-54222C63F5DA}</a:tableStyleId>
              </a:tblPr>
              <a:tblGrid>
                <a:gridCol w="1703029">
                  <a:extLst>
                    <a:ext uri="{9D8B030D-6E8A-4147-A177-3AD203B41FA5}">
                      <a16:colId xmlns:a16="http://schemas.microsoft.com/office/drawing/2014/main" val="2794143829"/>
                    </a:ext>
                  </a:extLst>
                </a:gridCol>
                <a:gridCol w="9079122">
                  <a:extLst>
                    <a:ext uri="{9D8B030D-6E8A-4147-A177-3AD203B41FA5}">
                      <a16:colId xmlns:a16="http://schemas.microsoft.com/office/drawing/2014/main" val="13347049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993799"/>
                          </a:solidFill>
                          <a:latin typeface="Arial" panose="020B0604020202020204" pitchFamily="34" charset="0"/>
                          <a:cs typeface="Arial" panose="020B0604020202020204" pitchFamily="34" charset="0"/>
                        </a:rPr>
                        <a:t>Very high importance</a:t>
                      </a:r>
                    </a:p>
                    <a:p>
                      <a:endParaRPr lang="en-US" sz="2000" dirty="0"/>
                    </a:p>
                  </a:txBody>
                  <a:tcPr/>
                </a:tc>
                <a:tc>
                  <a:txBody>
                    <a:bodyPr/>
                    <a:lstStyle/>
                    <a:p>
                      <a:pPr marL="457200" indent="-457200">
                        <a:spcAft>
                          <a:spcPts val="1200"/>
                        </a:spcAft>
                        <a:buFont typeface="+mj-lt"/>
                        <a:buAutoNum type="arabicPeriod"/>
                      </a:pPr>
                      <a:r>
                        <a:rPr lang="en-US" sz="2000" b="0" dirty="0">
                          <a:solidFill>
                            <a:schemeClr val="tx1"/>
                          </a:solidFill>
                          <a:latin typeface="Arial" panose="020B0604020202020204" pitchFamily="34" charset="0"/>
                          <a:cs typeface="Arial" panose="020B0604020202020204" pitchFamily="34" charset="0"/>
                        </a:rPr>
                        <a:t>All the </a:t>
                      </a:r>
                      <a:r>
                        <a:rPr lang="en-US" sz="2000" b="1" dirty="0">
                          <a:solidFill>
                            <a:schemeClr val="tx1"/>
                          </a:solidFill>
                          <a:latin typeface="Arial" panose="020B0604020202020204" pitchFamily="34" charset="0"/>
                          <a:cs typeface="Arial" panose="020B0604020202020204" pitchFamily="34" charset="0"/>
                        </a:rPr>
                        <a:t>six subject areas </a:t>
                      </a:r>
                      <a:r>
                        <a:rPr lang="en-US" sz="2000" b="0" dirty="0">
                          <a:solidFill>
                            <a:schemeClr val="tx1"/>
                          </a:solidFill>
                          <a:latin typeface="Arial" panose="020B0604020202020204" pitchFamily="34" charset="0"/>
                          <a:cs typeface="Arial" panose="020B0604020202020204" pitchFamily="34" charset="0"/>
                        </a:rPr>
                        <a:t>listed in slide 30 above.</a:t>
                      </a:r>
                    </a:p>
                    <a:p>
                      <a:pPr marL="457200" indent="-457200">
                        <a:spcAft>
                          <a:spcPts val="1200"/>
                        </a:spcAft>
                        <a:buFont typeface="+mj-lt"/>
                        <a:buAutoNum type="arabicPeriod"/>
                      </a:pPr>
                      <a:r>
                        <a:rPr lang="en-US" sz="2000" b="0" dirty="0">
                          <a:solidFill>
                            <a:schemeClr val="tx1"/>
                          </a:solidFill>
                          <a:latin typeface="Arial" panose="020B0604020202020204" pitchFamily="34" charset="0"/>
                          <a:cs typeface="Arial" panose="020B0604020202020204" pitchFamily="34" charset="0"/>
                        </a:rPr>
                        <a:t>The use of standards in development of public policy and technical regulations</a:t>
                      </a:r>
                    </a:p>
                    <a:p>
                      <a:pPr marL="457200" indent="-457200">
                        <a:spcAft>
                          <a:spcPts val="1200"/>
                        </a:spcAft>
                        <a:buFont typeface="+mj-lt"/>
                        <a:buAutoNum type="arabicPeriod"/>
                      </a:pPr>
                      <a:r>
                        <a:rPr lang="en-US" sz="2000" b="0" dirty="0">
                          <a:solidFill>
                            <a:schemeClr val="tx1"/>
                          </a:solidFill>
                          <a:latin typeface="Arial" panose="020B0604020202020204" pitchFamily="34" charset="0"/>
                          <a:cs typeface="Arial" panose="020B0604020202020204" pitchFamily="34" charset="0"/>
                        </a:rPr>
                        <a:t>Use of ISO standards and their national adoptions in developing countries</a:t>
                      </a:r>
                    </a:p>
                    <a:p>
                      <a:pPr marL="457200" indent="-457200">
                        <a:spcAft>
                          <a:spcPts val="1200"/>
                        </a:spcAft>
                        <a:buFont typeface="+mj-lt"/>
                        <a:buAutoNum type="arabicPeriod"/>
                      </a:pPr>
                      <a:r>
                        <a:rPr lang="en-US" sz="2000" b="0" dirty="0">
                          <a:solidFill>
                            <a:schemeClr val="tx1"/>
                          </a:solidFill>
                          <a:latin typeface="Arial" panose="020B0604020202020204" pitchFamily="34" charset="0"/>
                          <a:cs typeface="Arial" panose="020B0604020202020204" pitchFamily="34" charset="0"/>
                        </a:rPr>
                        <a:t>Managing participation of ISO’s developing country members and experts in the development of ISO deliverables</a:t>
                      </a:r>
                    </a:p>
                    <a:p>
                      <a:pPr marL="457200" indent="-457200">
                        <a:spcAft>
                          <a:spcPts val="1200"/>
                        </a:spcAft>
                        <a:buFont typeface="+mj-lt"/>
                        <a:buAutoNum type="arabicPeriod"/>
                      </a:pPr>
                      <a:r>
                        <a:rPr lang="en-US" sz="2000" b="0" dirty="0">
                          <a:solidFill>
                            <a:schemeClr val="tx1"/>
                          </a:solidFill>
                          <a:latin typeface="Arial" panose="020B0604020202020204" pitchFamily="34" charset="0"/>
                          <a:cs typeface="Arial" panose="020B0604020202020204" pitchFamily="34" charset="0"/>
                        </a:rPr>
                        <a:t>Standards and SDG’S</a:t>
                      </a:r>
                    </a:p>
                    <a:p>
                      <a:pPr marL="457200" indent="-457200">
                        <a:spcAft>
                          <a:spcPts val="1200"/>
                        </a:spcAft>
                        <a:buFont typeface="+mj-lt"/>
                        <a:buAutoNum type="arabicPeriod"/>
                      </a:pPr>
                      <a:r>
                        <a:rPr lang="en-US" sz="2000" b="0" dirty="0">
                          <a:solidFill>
                            <a:schemeClr val="tx1"/>
                          </a:solidFill>
                          <a:latin typeface="Arial" panose="020B0604020202020204" pitchFamily="34" charset="0"/>
                          <a:cs typeface="Arial" panose="020B0604020202020204" pitchFamily="34" charset="0"/>
                        </a:rPr>
                        <a:t>Implementation of ISO standards (ISO 9001, ISÔ 22001, ISO/IEC 27001, ISO 31000)</a:t>
                      </a:r>
                    </a:p>
                    <a:p>
                      <a:pPr marL="457200" indent="-457200">
                        <a:spcAft>
                          <a:spcPts val="1200"/>
                        </a:spcAft>
                        <a:buFont typeface="+mj-lt"/>
                        <a:buAutoNum type="arabicPeriod"/>
                      </a:pPr>
                      <a:r>
                        <a:rPr lang="en-US" sz="2000" b="0" dirty="0">
                          <a:solidFill>
                            <a:schemeClr val="tx1"/>
                          </a:solidFill>
                          <a:latin typeface="Arial" panose="020B0604020202020204" pitchFamily="34" charset="0"/>
                          <a:cs typeface="Arial" panose="020B0604020202020204" pitchFamily="34" charset="0"/>
                        </a:rPr>
                        <a:t>Digital strategies</a:t>
                      </a:r>
                      <a:endParaRPr lang="en-US" sz="2000" dirty="0"/>
                    </a:p>
                  </a:txBody>
                  <a:tcPr/>
                </a:tc>
                <a:extLst>
                  <a:ext uri="{0D108BD9-81ED-4DB2-BD59-A6C34878D82A}">
                    <a16:rowId xmlns:a16="http://schemas.microsoft.com/office/drawing/2014/main" val="3522738254"/>
                  </a:ext>
                </a:extLst>
              </a:tr>
            </a:tbl>
          </a:graphicData>
        </a:graphic>
      </p:graphicFrame>
    </p:spTree>
    <p:custDataLst>
      <p:tags r:id="rId1"/>
    </p:custDataLst>
    <p:extLst>
      <p:ext uri="{BB962C8B-B14F-4D97-AF65-F5344CB8AC3E}">
        <p14:creationId xmlns:p14="http://schemas.microsoft.com/office/powerpoint/2010/main" val="1786800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Q35: Please list the top three priority of subject areas for your organization where you would like ISO to develop eLearning courses over the period 2023-2025 </a:t>
            </a:r>
          </a:p>
        </p:txBody>
      </p:sp>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4"/>
          <a:stretch>
            <a:fillRect/>
          </a:stretch>
        </p:blipFill>
        <p:spPr>
          <a:xfrm>
            <a:off x="11078608" y="6284640"/>
            <a:ext cx="408467" cy="548688"/>
          </a:xfrm>
          <a:prstGeom prst="rect">
            <a:avLst/>
          </a:prstGeom>
        </p:spPr>
      </p:pic>
      <p:graphicFrame>
        <p:nvGraphicFramePr>
          <p:cNvPr id="2" name="Table 2">
            <a:extLst>
              <a:ext uri="{FF2B5EF4-FFF2-40B4-BE49-F238E27FC236}">
                <a16:creationId xmlns:a16="http://schemas.microsoft.com/office/drawing/2014/main" id="{3AB4BC11-7481-40E3-BDB2-B14DF95357A4}"/>
              </a:ext>
            </a:extLst>
          </p:cNvPr>
          <p:cNvGraphicFramePr>
            <a:graphicFrameLocks noGrp="1"/>
          </p:cNvGraphicFramePr>
          <p:nvPr/>
        </p:nvGraphicFramePr>
        <p:xfrm>
          <a:off x="704925" y="2161155"/>
          <a:ext cx="10782150" cy="4038600"/>
        </p:xfrm>
        <a:graphic>
          <a:graphicData uri="http://schemas.openxmlformats.org/drawingml/2006/table">
            <a:tbl>
              <a:tblPr firstRow="1" bandRow="1">
                <a:tableStyleId>{5940675A-B579-460E-94D1-54222C63F5DA}</a:tableStyleId>
              </a:tblPr>
              <a:tblGrid>
                <a:gridCol w="2449775">
                  <a:extLst>
                    <a:ext uri="{9D8B030D-6E8A-4147-A177-3AD203B41FA5}">
                      <a16:colId xmlns:a16="http://schemas.microsoft.com/office/drawing/2014/main" val="2794143829"/>
                    </a:ext>
                  </a:extLst>
                </a:gridCol>
                <a:gridCol w="8332375">
                  <a:extLst>
                    <a:ext uri="{9D8B030D-6E8A-4147-A177-3AD203B41FA5}">
                      <a16:colId xmlns:a16="http://schemas.microsoft.com/office/drawing/2014/main" val="13347049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a:solidFill>
                            <a:srgbClr val="993799"/>
                          </a:solidFill>
                          <a:latin typeface="Arial" panose="020B0604020202020204" pitchFamily="34" charset="0"/>
                          <a:cs typeface="Arial" panose="020B0604020202020204" pitchFamily="34" charset="0"/>
                        </a:rPr>
                        <a:t>High importance</a:t>
                      </a:r>
                    </a:p>
                    <a:p>
                      <a:endParaRPr lang="en-US" sz="2100" dirty="0"/>
                    </a:p>
                  </a:txBody>
                  <a:tcPr/>
                </a:tc>
                <a:tc>
                  <a:txBody>
                    <a:bodyPr/>
                    <a:lstStyle/>
                    <a:p>
                      <a:pPr marL="457200" indent="-457200">
                        <a:spcAft>
                          <a:spcPts val="1200"/>
                        </a:spcAft>
                        <a:buFont typeface="+mj-lt"/>
                        <a:buAutoNum type="arabicPeriod"/>
                      </a:pPr>
                      <a:r>
                        <a:rPr lang="en-US" sz="2100" b="0" dirty="0">
                          <a:solidFill>
                            <a:schemeClr val="tx1"/>
                          </a:solidFill>
                          <a:latin typeface="Arial" panose="020B0604020202020204" pitchFamily="34" charset="0"/>
                          <a:cs typeface="Arial" panose="020B0604020202020204" pitchFamily="34" charset="0"/>
                        </a:rPr>
                        <a:t>SMEs and standards application</a:t>
                      </a:r>
                    </a:p>
                    <a:p>
                      <a:pPr marL="457200" indent="-457200">
                        <a:spcAft>
                          <a:spcPts val="1200"/>
                        </a:spcAft>
                        <a:buFont typeface="+mj-lt"/>
                        <a:buAutoNum type="arabicPeriod"/>
                      </a:pPr>
                      <a:r>
                        <a:rPr lang="en-US" sz="2100" b="0" dirty="0">
                          <a:solidFill>
                            <a:schemeClr val="tx1"/>
                          </a:solidFill>
                          <a:latin typeface="Arial" panose="020B0604020202020204" pitchFamily="34" charset="0"/>
                          <a:cs typeface="Arial" panose="020B0604020202020204" pitchFamily="34" charset="0"/>
                        </a:rPr>
                        <a:t>Comments writing methods</a:t>
                      </a:r>
                    </a:p>
                    <a:p>
                      <a:pPr marL="457200" indent="-457200">
                        <a:spcAft>
                          <a:spcPts val="1200"/>
                        </a:spcAft>
                        <a:buFont typeface="+mj-lt"/>
                        <a:buAutoNum type="arabicPeriod"/>
                      </a:pPr>
                      <a:r>
                        <a:rPr lang="en-US" sz="2100" b="0" dirty="0">
                          <a:solidFill>
                            <a:schemeClr val="tx1"/>
                          </a:solidFill>
                          <a:latin typeface="Arial" panose="020B0604020202020204" pitchFamily="34" charset="0"/>
                          <a:cs typeface="Arial" panose="020B0604020202020204" pitchFamily="34" charset="0"/>
                        </a:rPr>
                        <a:t>Promotion and dissemination of standards</a:t>
                      </a:r>
                    </a:p>
                    <a:p>
                      <a:pPr marL="457200" indent="-457200">
                        <a:spcAft>
                          <a:spcPts val="1200"/>
                        </a:spcAft>
                        <a:buFont typeface="+mj-lt"/>
                        <a:buAutoNum type="arabicPeriod"/>
                      </a:pPr>
                      <a:r>
                        <a:rPr lang="en-US" sz="2100" b="0" dirty="0">
                          <a:solidFill>
                            <a:schemeClr val="tx1"/>
                          </a:solidFill>
                          <a:latin typeface="Arial" panose="020B0604020202020204" pitchFamily="34" charset="0"/>
                          <a:cs typeface="Arial" panose="020B0604020202020204" pitchFamily="34" charset="0"/>
                        </a:rPr>
                        <a:t>Benefits of standards</a:t>
                      </a:r>
                    </a:p>
                    <a:p>
                      <a:pPr marL="457200" indent="-457200">
                        <a:spcAft>
                          <a:spcPts val="1200"/>
                        </a:spcAft>
                        <a:buFont typeface="+mj-lt"/>
                        <a:buAutoNum type="arabicPeriod"/>
                      </a:pPr>
                      <a:r>
                        <a:rPr lang="en-US" sz="2100" b="0" dirty="0">
                          <a:solidFill>
                            <a:schemeClr val="tx1"/>
                          </a:solidFill>
                          <a:latin typeface="Arial" panose="020B0604020202020204" pitchFamily="34" charset="0"/>
                          <a:cs typeface="Arial" panose="020B0604020202020204" pitchFamily="34" charset="0"/>
                        </a:rPr>
                        <a:t>Management Systems in Educational Organizations (ISO 21001)</a:t>
                      </a:r>
                    </a:p>
                    <a:p>
                      <a:pPr marL="457200" indent="-457200">
                        <a:spcAft>
                          <a:spcPts val="1200"/>
                        </a:spcAft>
                        <a:buFont typeface="+mj-lt"/>
                        <a:buAutoNum type="arabicPeriod"/>
                      </a:pPr>
                      <a:r>
                        <a:rPr lang="en-US" sz="2100" b="0" dirty="0">
                          <a:solidFill>
                            <a:schemeClr val="tx1"/>
                          </a:solidFill>
                          <a:latin typeface="Arial" panose="020B0604020202020204" pitchFamily="34" charset="0"/>
                          <a:cs typeface="Arial" panose="020B0604020202020204" pitchFamily="34" charset="0"/>
                        </a:rPr>
                        <a:t>Implementation of ISO standards (ISO 21001, ISO  45001, ISO 14064-1, ISO 14067, ISO 50001)</a:t>
                      </a:r>
                    </a:p>
                    <a:p>
                      <a:pPr marL="457200" marR="0" lvl="0" indent="-457200" algn="l" defTabSz="914400" rtl="0" eaLnBrk="1" fontAlgn="auto" latinLnBrk="0" hangingPunct="1">
                        <a:lnSpc>
                          <a:spcPct val="100000"/>
                        </a:lnSpc>
                        <a:spcBef>
                          <a:spcPts val="0"/>
                        </a:spcBef>
                        <a:spcAft>
                          <a:spcPts val="1200"/>
                        </a:spcAft>
                        <a:buClrTx/>
                        <a:buSzTx/>
                        <a:buFont typeface="+mj-lt"/>
                        <a:buAutoNum type="arabicPeriod"/>
                        <a:tabLst/>
                        <a:defRPr/>
                      </a:pPr>
                      <a:r>
                        <a:rPr lang="en-US" sz="2100" b="0" dirty="0">
                          <a:solidFill>
                            <a:schemeClr val="tx1"/>
                          </a:solidFill>
                          <a:latin typeface="Arial" panose="020B0604020202020204" pitchFamily="34" charset="0"/>
                          <a:cs typeface="Arial" panose="020B0604020202020204" pitchFamily="34" charset="0"/>
                        </a:rPr>
                        <a:t>Product and service certification scheme</a:t>
                      </a:r>
                    </a:p>
                    <a:p>
                      <a:pPr marL="457200" indent="-457200">
                        <a:spcAft>
                          <a:spcPts val="1200"/>
                        </a:spcAft>
                        <a:buFont typeface="+mj-lt"/>
                        <a:buAutoNum type="arabicPeriod"/>
                      </a:pPr>
                      <a:r>
                        <a:rPr lang="en-US" sz="2100" b="0" dirty="0">
                          <a:solidFill>
                            <a:schemeClr val="tx1"/>
                          </a:solidFill>
                          <a:latin typeface="Arial" panose="020B0604020202020204" pitchFamily="34" charset="0"/>
                          <a:cs typeface="Arial" panose="020B0604020202020204" pitchFamily="34" charset="0"/>
                        </a:rPr>
                        <a:t>Conformity assessment and regulatory framework</a:t>
                      </a:r>
                    </a:p>
                  </a:txBody>
                  <a:tcPr/>
                </a:tc>
                <a:extLst>
                  <a:ext uri="{0D108BD9-81ED-4DB2-BD59-A6C34878D82A}">
                    <a16:rowId xmlns:a16="http://schemas.microsoft.com/office/drawing/2014/main" val="3522738254"/>
                  </a:ext>
                </a:extLst>
              </a:tr>
            </a:tbl>
          </a:graphicData>
        </a:graphic>
      </p:graphicFrame>
    </p:spTree>
    <p:custDataLst>
      <p:tags r:id="rId1"/>
    </p:custDataLst>
    <p:extLst>
      <p:ext uri="{BB962C8B-B14F-4D97-AF65-F5344CB8AC3E}">
        <p14:creationId xmlns:p14="http://schemas.microsoft.com/office/powerpoint/2010/main" val="2905628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Q35: Please list the top three priority of subject areas for your organization where you would like ISO to develop eLearning courses over the period 2023-2025 </a:t>
            </a:r>
          </a:p>
        </p:txBody>
      </p:sp>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4"/>
          <a:stretch>
            <a:fillRect/>
          </a:stretch>
        </p:blipFill>
        <p:spPr>
          <a:xfrm>
            <a:off x="11119143" y="6199755"/>
            <a:ext cx="408467" cy="548688"/>
          </a:xfrm>
          <a:prstGeom prst="rect">
            <a:avLst/>
          </a:prstGeom>
        </p:spPr>
      </p:pic>
      <p:graphicFrame>
        <p:nvGraphicFramePr>
          <p:cNvPr id="2" name="Table 2">
            <a:extLst>
              <a:ext uri="{FF2B5EF4-FFF2-40B4-BE49-F238E27FC236}">
                <a16:creationId xmlns:a16="http://schemas.microsoft.com/office/drawing/2014/main" id="{3AB4BC11-7481-40E3-BDB2-B14DF95357A4}"/>
              </a:ext>
            </a:extLst>
          </p:cNvPr>
          <p:cNvGraphicFramePr>
            <a:graphicFrameLocks noGrp="1"/>
          </p:cNvGraphicFramePr>
          <p:nvPr/>
        </p:nvGraphicFramePr>
        <p:xfrm>
          <a:off x="745459" y="2217675"/>
          <a:ext cx="10782151" cy="2865120"/>
        </p:xfrm>
        <a:graphic>
          <a:graphicData uri="http://schemas.openxmlformats.org/drawingml/2006/table">
            <a:tbl>
              <a:tblPr firstRow="1" bandRow="1">
                <a:tableStyleId>{5940675A-B579-460E-94D1-54222C63F5DA}</a:tableStyleId>
              </a:tblPr>
              <a:tblGrid>
                <a:gridCol w="1954198">
                  <a:extLst>
                    <a:ext uri="{9D8B030D-6E8A-4147-A177-3AD203B41FA5}">
                      <a16:colId xmlns:a16="http://schemas.microsoft.com/office/drawing/2014/main" val="2794143829"/>
                    </a:ext>
                  </a:extLst>
                </a:gridCol>
                <a:gridCol w="8827953">
                  <a:extLst>
                    <a:ext uri="{9D8B030D-6E8A-4147-A177-3AD203B41FA5}">
                      <a16:colId xmlns:a16="http://schemas.microsoft.com/office/drawing/2014/main" val="133470490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993799"/>
                          </a:solidFill>
                          <a:latin typeface="Arial" panose="020B0604020202020204" pitchFamily="34" charset="0"/>
                          <a:cs typeface="Arial" panose="020B0604020202020204" pitchFamily="34" charset="0"/>
                        </a:rPr>
                        <a:t>Medium importance</a:t>
                      </a:r>
                    </a:p>
                    <a:p>
                      <a:endParaRPr lang="en-US" sz="2200" dirty="0"/>
                    </a:p>
                  </a:txBody>
                  <a:tcPr/>
                </a:tc>
                <a:tc>
                  <a:txBody>
                    <a:bodyPr/>
                    <a:lstStyle/>
                    <a:p>
                      <a:pPr marL="457200" indent="-457200">
                        <a:spcAft>
                          <a:spcPts val="1200"/>
                        </a:spcAft>
                        <a:buFont typeface="+mj-lt"/>
                        <a:buAutoNum type="arabicPeriod"/>
                      </a:pPr>
                      <a:r>
                        <a:rPr lang="en-US" sz="2200" b="0" dirty="0">
                          <a:solidFill>
                            <a:schemeClr val="tx1"/>
                          </a:solidFill>
                          <a:latin typeface="Arial" panose="020B0604020202020204" pitchFamily="34" charset="0"/>
                          <a:cs typeface="Arial" panose="020B0604020202020204" pitchFamily="34" charset="0"/>
                        </a:rPr>
                        <a:t>Role of standardization in education</a:t>
                      </a:r>
                    </a:p>
                    <a:p>
                      <a:pPr marL="457200" indent="-457200">
                        <a:spcAft>
                          <a:spcPts val="1200"/>
                        </a:spcAft>
                        <a:buFont typeface="+mj-lt"/>
                        <a:buAutoNum type="arabicPeriod"/>
                      </a:pPr>
                      <a:r>
                        <a:rPr lang="en-US" sz="2200" b="0" dirty="0">
                          <a:solidFill>
                            <a:schemeClr val="tx1"/>
                          </a:solidFill>
                          <a:latin typeface="Arial" panose="020B0604020202020204" pitchFamily="34" charset="0"/>
                          <a:cs typeface="Arial" panose="020B0604020202020204" pitchFamily="34" charset="0"/>
                        </a:rPr>
                        <a:t>Certification and market access</a:t>
                      </a:r>
                    </a:p>
                    <a:p>
                      <a:pPr marL="457200" indent="-457200">
                        <a:spcAft>
                          <a:spcPts val="1200"/>
                        </a:spcAft>
                        <a:buFont typeface="+mj-lt"/>
                        <a:buAutoNum type="arabicPeriod"/>
                      </a:pPr>
                      <a:r>
                        <a:rPr lang="en-US" sz="2200" b="0" dirty="0">
                          <a:solidFill>
                            <a:schemeClr val="tx1"/>
                          </a:solidFill>
                          <a:latin typeface="Arial" panose="020B0604020202020204" pitchFamily="34" charset="0"/>
                          <a:cs typeface="Arial" panose="020B0604020202020204" pitchFamily="34" charset="0"/>
                        </a:rPr>
                        <a:t>IT and digital capabilities</a:t>
                      </a:r>
                    </a:p>
                    <a:p>
                      <a:pPr marL="457200" indent="-457200">
                        <a:spcAft>
                          <a:spcPts val="1200"/>
                        </a:spcAft>
                        <a:buFont typeface="+mj-lt"/>
                        <a:buAutoNum type="arabicPeriod"/>
                      </a:pPr>
                      <a:r>
                        <a:rPr lang="en-US" sz="2200" b="0" dirty="0">
                          <a:solidFill>
                            <a:schemeClr val="tx1"/>
                          </a:solidFill>
                          <a:latin typeface="Arial" panose="020B0604020202020204" pitchFamily="34" charset="0"/>
                          <a:cs typeface="Arial" panose="020B0604020202020204" pitchFamily="34" charset="0"/>
                        </a:rPr>
                        <a:t>Gender-inclusive environment</a:t>
                      </a:r>
                    </a:p>
                    <a:p>
                      <a:pPr marL="457200" indent="-457200">
                        <a:spcAft>
                          <a:spcPts val="1200"/>
                        </a:spcAft>
                        <a:buFont typeface="+mj-lt"/>
                        <a:buAutoNum type="arabicPeriod"/>
                      </a:pPr>
                      <a:r>
                        <a:rPr lang="en-US" sz="2200" b="0" dirty="0">
                          <a:solidFill>
                            <a:schemeClr val="tx1"/>
                          </a:solidFill>
                          <a:latin typeface="Arial" panose="020B0604020202020204" pitchFamily="34" charset="0"/>
                          <a:cs typeface="Arial" panose="020B0604020202020204" pitchFamily="34" charset="0"/>
                        </a:rPr>
                        <a:t>ISO standards for textile, apparel, footwear &amp; leather goods</a:t>
                      </a:r>
                    </a:p>
                    <a:p>
                      <a:pPr marL="457200" indent="-457200">
                        <a:spcAft>
                          <a:spcPts val="1200"/>
                        </a:spcAft>
                        <a:buFont typeface="+mj-lt"/>
                        <a:buAutoNum type="arabicPeriod"/>
                      </a:pPr>
                      <a:r>
                        <a:rPr lang="en-US" sz="2200" b="0" dirty="0">
                          <a:solidFill>
                            <a:schemeClr val="tx1"/>
                          </a:solidFill>
                          <a:latin typeface="Arial" panose="020B0604020202020204" pitchFamily="34" charset="0"/>
                          <a:cs typeface="Arial" panose="020B0604020202020204" pitchFamily="34" charset="0"/>
                        </a:rPr>
                        <a:t>Sharing Economy</a:t>
                      </a:r>
                    </a:p>
                  </a:txBody>
                  <a:tcPr/>
                </a:tc>
                <a:extLst>
                  <a:ext uri="{0D108BD9-81ED-4DB2-BD59-A6C34878D82A}">
                    <a16:rowId xmlns:a16="http://schemas.microsoft.com/office/drawing/2014/main" val="3522738254"/>
                  </a:ext>
                </a:extLst>
              </a:tr>
            </a:tbl>
          </a:graphicData>
        </a:graphic>
      </p:graphicFrame>
    </p:spTree>
    <p:custDataLst>
      <p:tags r:id="rId1"/>
    </p:custDataLst>
    <p:extLst>
      <p:ext uri="{BB962C8B-B14F-4D97-AF65-F5344CB8AC3E}">
        <p14:creationId xmlns:p14="http://schemas.microsoft.com/office/powerpoint/2010/main" val="2695419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3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4482419"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Arial" panose="020B0604020202020204" pitchFamily="34" charset="0"/>
              </a:rPr>
              <a:t>Q21: Having </a:t>
            </a:r>
            <a:r>
              <a:rPr lang="en-US" sz="2000" b="1" dirty="0">
                <a:solidFill>
                  <a:schemeClr val="tx1"/>
                </a:solidFill>
              </a:rPr>
              <a:t>online learning solutions strategy </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chemeClr val="tx1"/>
                </a:solidFill>
                <a:effectLst/>
                <a:uLnTx/>
                <a:uFillTx/>
                <a:ea typeface="+mn-ea"/>
                <a:cs typeface="+mn-cs"/>
              </a:rPr>
              <a:t>Region 1: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mn-cs"/>
              </a:rPr>
              <a:t>Region 7: 7</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22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31150" y="1989138"/>
            <a:ext cx="4482419"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a:lnSpc>
                <a:spcPct val="129167"/>
              </a:lnSpc>
              <a:defRPr/>
            </a:pPr>
            <a:endParaRPr lang="en-US" sz="2000" b="1" dirty="0">
              <a:solidFill>
                <a:schemeClr val="tx1"/>
              </a:solidFill>
              <a:cs typeface="Arial" panose="020B0604020202020204" pitchFamily="34" charset="0"/>
            </a:endParaRPr>
          </a:p>
          <a:p>
            <a:pPr marL="446088">
              <a:lnSpc>
                <a:spcPct val="129167"/>
              </a:lnSpc>
              <a:defRPr/>
            </a:pPr>
            <a:r>
              <a:rPr lang="en-US" sz="2000" b="1" dirty="0">
                <a:solidFill>
                  <a:schemeClr val="tx1"/>
                </a:solidFill>
                <a:cs typeface="Arial" panose="020B0604020202020204" pitchFamily="34" charset="0"/>
              </a:rPr>
              <a:t>Q24: Training annually more than 300 persons </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4</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mn-cs"/>
              </a:rPr>
              <a:t>Region 5: 8</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7: 6</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30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596878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3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3796619"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Arial" panose="020B0604020202020204" pitchFamily="34" charset="0"/>
              </a:rPr>
              <a:t>Q26: Providing on-site training</a:t>
            </a:r>
            <a:endParaRPr lang="en-US" sz="2000" b="1" dirty="0">
              <a:solidFill>
                <a:schemeClr val="tx1"/>
              </a:solidFill>
            </a:endParaRP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chemeClr val="tx1"/>
                </a:solidFill>
                <a:effectLst/>
                <a:uLnTx/>
                <a:uFillTx/>
                <a:ea typeface="+mn-ea"/>
                <a:cs typeface="+mn-cs"/>
              </a:rPr>
              <a:t>Region 1: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mn-cs"/>
              </a:rPr>
              <a:t>Region 4: 4</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a:t>
            </a:r>
            <a:r>
              <a:rPr lang="en-GB" sz="2000" dirty="0">
                <a:solidFill>
                  <a:prstClr val="black"/>
                </a:solidFill>
                <a:latin typeface="Arial" panose="020B0604020202020204"/>
              </a:rPr>
              <a:t>6: </a:t>
            </a: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7: 0</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12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4528458" y="1956479"/>
            <a:ext cx="3714524"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ea typeface="+mn-ea"/>
                <a:cs typeface="Arial" panose="020B0604020202020204" pitchFamily="34" charset="0"/>
              </a:rPr>
              <a:t>Q26: Providing online training</a:t>
            </a:r>
            <a:endParaRPr lang="en-US" sz="2000" b="1" dirty="0">
              <a:solidFill>
                <a:schemeClr val="tx1"/>
              </a:solidFill>
            </a:endParaRP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schemeClr val="tx1"/>
                </a:solidFill>
                <a:effectLst/>
                <a:uLnTx/>
                <a:uFillTx/>
                <a:ea typeface="+mn-ea"/>
                <a:cs typeface="+mn-cs"/>
              </a:rPr>
              <a:t>Region 1: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4</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mn-cs"/>
              </a:rPr>
              <a:t>Region 7: 6</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22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Half Frame 7">
            <a:extLst>
              <a:ext uri="{FF2B5EF4-FFF2-40B4-BE49-F238E27FC236}">
                <a16:creationId xmlns:a16="http://schemas.microsoft.com/office/drawing/2014/main" id="{F9D449DB-024B-4903-A9F6-2DAA0C291A49}"/>
              </a:ext>
            </a:extLst>
          </p:cNvPr>
          <p:cNvSpPr/>
          <p:nvPr/>
        </p:nvSpPr>
        <p:spPr>
          <a:xfrm>
            <a:off x="8242981" y="1956479"/>
            <a:ext cx="3905477"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a:lnSpc>
                <a:spcPct val="129167"/>
              </a:lnSpc>
              <a:defRPr/>
            </a:pPr>
            <a:endParaRPr lang="en-US" sz="2000" b="1" dirty="0">
              <a:solidFill>
                <a:schemeClr val="tx1"/>
              </a:solidFill>
              <a:cs typeface="Arial" panose="020B0604020202020204" pitchFamily="34" charset="0"/>
            </a:endParaRPr>
          </a:p>
          <a:p>
            <a:pPr marL="446088">
              <a:lnSpc>
                <a:spcPct val="129167"/>
              </a:lnSpc>
              <a:defRPr/>
            </a:pPr>
            <a:r>
              <a:rPr lang="en-US" sz="2000" b="1" dirty="0">
                <a:solidFill>
                  <a:schemeClr val="tx1"/>
                </a:solidFill>
                <a:cs typeface="Arial" panose="020B0604020202020204" pitchFamily="34" charset="0"/>
              </a:rPr>
              <a:t>Q26: Providing blended training</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mn-cs"/>
              </a:rPr>
              <a:t>Region 5: 10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8</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7: 8</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46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414995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3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740119"/>
            <a:ext cx="4818516"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schemeClr val="tx1"/>
                </a:solidFill>
                <a:cs typeface="Arial" panose="020B0604020202020204" pitchFamily="34" charset="0"/>
              </a:rPr>
              <a:t>Q28: Perceiving the online learning activities as useful – very useful </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9</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2: 10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9</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8</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11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10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mn-cs"/>
              </a:rPr>
              <a:t>Region 7: 12</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69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32513" y="1740119"/>
            <a:ext cx="4818516"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a:lnSpc>
                <a:spcPct val="129167"/>
              </a:lnSpc>
              <a:defRPr/>
            </a:pPr>
            <a:endParaRPr lang="en-US" sz="2000" b="1" dirty="0">
              <a:solidFill>
                <a:schemeClr val="tx1"/>
              </a:solidFill>
              <a:cs typeface="Arial" panose="020B0604020202020204" pitchFamily="34" charset="0"/>
            </a:endParaRPr>
          </a:p>
          <a:p>
            <a:pPr marL="446088">
              <a:lnSpc>
                <a:spcPct val="129167"/>
              </a:lnSpc>
              <a:defRPr/>
            </a:pPr>
            <a:endParaRPr lang="en-US" sz="2000" b="1" dirty="0">
              <a:solidFill>
                <a:schemeClr val="tx1"/>
              </a:solidFill>
              <a:cs typeface="Arial" panose="020B0604020202020204" pitchFamily="34" charset="0"/>
            </a:endParaRPr>
          </a:p>
          <a:p>
            <a:pPr marL="446088">
              <a:lnSpc>
                <a:spcPct val="129167"/>
              </a:lnSpc>
              <a:defRPr/>
            </a:pPr>
            <a:r>
              <a:rPr lang="en-US" sz="2000" b="1" dirty="0">
                <a:solidFill>
                  <a:schemeClr val="tx1"/>
                </a:solidFill>
                <a:cs typeface="Arial" panose="020B0604020202020204" pitchFamily="34" charset="0"/>
              </a:rPr>
              <a:t>Q29: Considering blended learning modality works best for the delivery of learning activities </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5</a:t>
            </a:r>
          </a:p>
          <a:p>
            <a:pPr marL="788988" marR="0" lvl="0" indent="-342900" fontAlgn="auto">
              <a:lnSpc>
                <a:spcPct val="129167"/>
              </a:lnSpc>
              <a:spcBef>
                <a:spcPts val="0"/>
              </a:spcBef>
              <a:spcAft>
                <a:spcPts val="0"/>
              </a:spcAft>
              <a:buClrTx/>
              <a:buSzTx/>
              <a:buFont typeface="Wingdings" panose="05000000000000000000" pitchFamily="2" charset="2"/>
              <a:buChar char="§"/>
              <a:tabLst/>
              <a:defRPr/>
            </a:pPr>
            <a:r>
              <a:rPr lang="en-GB" sz="2000" dirty="0">
                <a:solidFill>
                  <a:prstClr val="black"/>
                </a:solidFill>
                <a:latin typeface="Arial" panose="020B0604020202020204"/>
              </a:rPr>
              <a:t>Region 2: 7</a:t>
            </a: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chemeClr val="tx2">
                    <a:lumMod val="60000"/>
                    <a:lumOff val="40000"/>
                  </a:schemeClr>
                </a:solidFill>
                <a:effectLst/>
                <a:uLnTx/>
                <a:uFillTx/>
                <a:latin typeface="Arial" panose="020B0604020202020204"/>
                <a:ea typeface="+mn-ea"/>
                <a:cs typeface="+mn-cs"/>
              </a:rPr>
              <a:t>Region 5: 9</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7: 7</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42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630608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3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796303"/>
            <a:ext cx="3796619"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schemeClr val="tx1"/>
                </a:solidFill>
                <a:cs typeface="Arial" panose="020B0604020202020204" pitchFamily="34" charset="0"/>
              </a:rPr>
              <a:t>Q30: Agree - strongly agree that online learning represents the future of L&amp;D </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1: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2: 7</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3: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4: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5: 11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6: 11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7: 11</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57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4528457" y="1796302"/>
            <a:ext cx="3714524"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schemeClr val="tx1"/>
                </a:solidFill>
                <a:cs typeface="Arial" panose="020B0604020202020204" pitchFamily="34" charset="0"/>
              </a:rPr>
              <a:t>Q32: Offering between 1-10 online courses </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rPr>
              <a:t>Region 3: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4</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5: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6: 5</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7: 5</a:t>
            </a: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28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8" name="Half Frame 7">
            <a:extLst>
              <a:ext uri="{FF2B5EF4-FFF2-40B4-BE49-F238E27FC236}">
                <a16:creationId xmlns:a16="http://schemas.microsoft.com/office/drawing/2014/main" id="{F9D449DB-024B-4903-A9F6-2DAA0C291A49}"/>
              </a:ext>
            </a:extLst>
          </p:cNvPr>
          <p:cNvSpPr/>
          <p:nvPr/>
        </p:nvSpPr>
        <p:spPr>
          <a:xfrm>
            <a:off x="8242981" y="1796302"/>
            <a:ext cx="3905477" cy="4267201"/>
          </a:xfrm>
          <a:prstGeom prst="halfFrame">
            <a:avLst>
              <a:gd name="adj1" fmla="val 5342"/>
              <a:gd name="adj2" fmla="val 6001"/>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schemeClr val="tx1"/>
                </a:solidFill>
                <a:cs typeface="Arial" panose="020B0604020202020204" pitchFamily="34" charset="0"/>
              </a:rPr>
              <a:t>Q32: Offering more than 50 online courses </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1: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3: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4: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6: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7: 5</a:t>
            </a: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11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039001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itel 2"/>
          <p:cNvSpPr>
            <a:spLocks noGrp="1"/>
          </p:cNvSpPr>
          <p:nvPr>
            <p:ph type="title"/>
          </p:nvPr>
        </p:nvSpPr>
        <p:spPr>
          <a:xfrm>
            <a:off x="731838" y="3071209"/>
            <a:ext cx="10801350" cy="715581"/>
          </a:xfrm>
        </p:spPr>
        <p:txBody>
          <a:bodyPr/>
          <a:lstStyle/>
          <a:p>
            <a:pPr algn="l"/>
            <a:r>
              <a:rPr lang="en-US" sz="4500" b="1" dirty="0"/>
              <a:t>Focus area # 4 - Digital </a:t>
            </a:r>
            <a:r>
              <a:rPr lang="en-US" sz="4500" b="1" dirty="0" err="1"/>
              <a:t>accessibilty</a:t>
            </a:r>
            <a:endParaRPr lang="en-US" sz="4500" b="1" dirty="0"/>
          </a:p>
        </p:txBody>
      </p:sp>
    </p:spTree>
    <p:custDataLst>
      <p:tags r:id="rId1"/>
    </p:custDataLst>
    <p:extLst>
      <p:ext uri="{BB962C8B-B14F-4D97-AF65-F5344CB8AC3E}">
        <p14:creationId xmlns:p14="http://schemas.microsoft.com/office/powerpoint/2010/main" val="756181140"/>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7416" y="788282"/>
            <a:ext cx="10801350" cy="480131"/>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4 – Key </a:t>
            </a:r>
            <a:r>
              <a:rPr lang="en-US" sz="4000" dirty="0"/>
              <a:t>r</a:t>
            </a:r>
            <a:r>
              <a:rPr lang="en-US" sz="4000" u="none" strike="noStrike" dirty="0">
                <a:latin typeface="Arial" panose="020B0604020202020204" pitchFamily="34" charset="0"/>
                <a:cs typeface="Arial" panose="020B0604020202020204" pitchFamily="34" charset="0"/>
              </a:rPr>
              <a:t>esults</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3"/>
          <a:stretch>
            <a:fillRect/>
          </a:stretch>
        </p:blipFill>
        <p:spPr>
          <a:xfrm>
            <a:off x="11119143" y="6308725"/>
            <a:ext cx="408467" cy="548688"/>
          </a:xfrm>
          <a:prstGeom prst="rect">
            <a:avLst/>
          </a:prstGeom>
        </p:spPr>
      </p:pic>
      <p:sp>
        <p:nvSpPr>
          <p:cNvPr id="2" name="TextBox 1">
            <a:extLst>
              <a:ext uri="{FF2B5EF4-FFF2-40B4-BE49-F238E27FC236}">
                <a16:creationId xmlns:a16="http://schemas.microsoft.com/office/drawing/2014/main" id="{DBE261DB-5500-4D2D-84AC-EE3780490A67}"/>
              </a:ext>
            </a:extLst>
          </p:cNvPr>
          <p:cNvSpPr txBox="1"/>
          <p:nvPr/>
        </p:nvSpPr>
        <p:spPr>
          <a:xfrm>
            <a:off x="742994" y="1581713"/>
            <a:ext cx="10795772" cy="4401205"/>
          </a:xfrm>
          <a:prstGeom prst="rect">
            <a:avLst/>
          </a:prstGeom>
          <a:noFill/>
          <a:ln w="28575">
            <a:solidFill>
              <a:srgbClr val="3494BA"/>
            </a:solidFill>
          </a:ln>
        </p:spPr>
        <p:txBody>
          <a:bodyPr wrap="square" rtlCol="0">
            <a:spAutoFit/>
          </a:bodyPr>
          <a:lstStyle/>
          <a:p>
            <a:pPr marL="457200" indent="-457200">
              <a:spcAft>
                <a:spcPts val="1200"/>
              </a:spcAft>
              <a:buFont typeface="+mj-lt"/>
              <a:buAutoNum type="alphaLcParenR"/>
            </a:pPr>
            <a:r>
              <a:rPr lang="en-US" sz="2400" b="1" dirty="0">
                <a:solidFill>
                  <a:prstClr val="black"/>
                </a:solidFill>
                <a:cs typeface="Arial" panose="020B0604020202020204" pitchFamily="34" charset="0"/>
              </a:rPr>
              <a:t>21 countries (26%) </a:t>
            </a:r>
            <a:r>
              <a:rPr lang="en-US" sz="2400" dirty="0">
                <a:solidFill>
                  <a:prstClr val="black"/>
                </a:solidFill>
                <a:cs typeface="Arial" panose="020B0604020202020204" pitchFamily="34" charset="0"/>
              </a:rPr>
              <a:t>indicated that they </a:t>
            </a:r>
            <a:r>
              <a:rPr lang="en-US" sz="2400" dirty="0"/>
              <a:t>are </a:t>
            </a:r>
            <a:r>
              <a:rPr lang="en-US" sz="2400" b="1" dirty="0">
                <a:solidFill>
                  <a:srgbClr val="3494BA"/>
                </a:solidFill>
              </a:rPr>
              <a:t>familiar – very familiar </a:t>
            </a:r>
            <a:r>
              <a:rPr lang="en-US" sz="2400" dirty="0"/>
              <a:t>with the concept of accessible content and technologies </a:t>
            </a:r>
          </a:p>
          <a:p>
            <a:pPr marL="457200" indent="-457200">
              <a:spcAft>
                <a:spcPts val="1200"/>
              </a:spcAft>
              <a:buFont typeface="+mj-lt"/>
              <a:buAutoNum type="alphaLcParenR"/>
            </a:pPr>
            <a:r>
              <a:rPr kumimoji="0" lang="en-US" sz="24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4 countries (5%) </a:t>
            </a: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indicated that they </a:t>
            </a:r>
            <a:r>
              <a:rPr lang="en-US" sz="2400" dirty="0"/>
              <a:t>follow </a:t>
            </a:r>
            <a:r>
              <a:rPr lang="en-US" sz="2400" b="1" dirty="0">
                <a:solidFill>
                  <a:srgbClr val="3494BA"/>
                </a:solidFill>
              </a:rPr>
              <a:t>specific policies or standards </a:t>
            </a:r>
            <a:r>
              <a:rPr lang="en-US" sz="2400" dirty="0"/>
              <a:t>to develop accessible online learning content </a:t>
            </a:r>
            <a:r>
              <a:rPr lang="en-US" sz="2400" dirty="0">
                <a:cs typeface="Arial" panose="020B0604020202020204" pitchFamily="34" charset="0"/>
              </a:rPr>
              <a:t>(see Q41 in the next slide for further detail)</a:t>
            </a:r>
            <a:endParaRPr lang="en-US" sz="2400" dirty="0"/>
          </a:p>
          <a:p>
            <a:pPr marL="457200" lvl="0" indent="-457200">
              <a:spcAft>
                <a:spcPts val="1200"/>
              </a:spcAft>
              <a:buFont typeface="+mj-lt"/>
              <a:buAutoNum type="alphaLcParenR"/>
            </a:pPr>
            <a:r>
              <a:rPr lang="en-US" sz="2400" b="1" dirty="0">
                <a:solidFill>
                  <a:prstClr val="black"/>
                </a:solidFill>
                <a:cs typeface="Arial" panose="020B0604020202020204" pitchFamily="34" charset="0"/>
              </a:rPr>
              <a:t>12 countries (15%) </a:t>
            </a:r>
            <a:r>
              <a:rPr lang="en-US" sz="2400" dirty="0">
                <a:solidFill>
                  <a:prstClr val="black"/>
                </a:solidFill>
                <a:cs typeface="Arial" panose="020B0604020202020204" pitchFamily="34" charset="0"/>
              </a:rPr>
              <a:t>indicated that they </a:t>
            </a:r>
            <a:r>
              <a:rPr lang="en-US" sz="2400" dirty="0"/>
              <a:t>online learning courses have </a:t>
            </a:r>
            <a:r>
              <a:rPr lang="en-US" sz="2400" b="1" dirty="0">
                <a:solidFill>
                  <a:srgbClr val="3494BA"/>
                </a:solidFill>
              </a:rPr>
              <a:t>transcripts for audio or video components</a:t>
            </a:r>
          </a:p>
          <a:p>
            <a:pPr marL="457200" indent="-457200">
              <a:spcAft>
                <a:spcPts val="1200"/>
              </a:spcAft>
              <a:buFont typeface="+mj-lt"/>
              <a:buAutoNum type="alphaLcParenR"/>
            </a:pPr>
            <a:r>
              <a:rPr lang="en-US" sz="2400" b="1" dirty="0">
                <a:solidFill>
                  <a:prstClr val="black"/>
                </a:solidFill>
                <a:cs typeface="Arial" panose="020B0604020202020204" pitchFamily="34" charset="0"/>
              </a:rPr>
              <a:t>3 countries (4%) </a:t>
            </a:r>
            <a:r>
              <a:rPr lang="en-US" sz="2400" dirty="0">
                <a:solidFill>
                  <a:prstClr val="black"/>
                </a:solidFill>
                <a:cs typeface="Arial" panose="020B0604020202020204" pitchFamily="34" charset="0"/>
              </a:rPr>
              <a:t>indicated that they </a:t>
            </a:r>
            <a:r>
              <a:rPr lang="en-US" sz="2400" dirty="0"/>
              <a:t>online learning courses have </a:t>
            </a:r>
            <a:r>
              <a:rPr lang="en-US" sz="2400" b="1" dirty="0">
                <a:solidFill>
                  <a:srgbClr val="3494BA"/>
                </a:solidFill>
              </a:rPr>
              <a:t>closed</a:t>
            </a:r>
            <a:r>
              <a:rPr lang="en-US" sz="2400" b="1" dirty="0">
                <a:solidFill>
                  <a:srgbClr val="993799"/>
                </a:solidFill>
              </a:rPr>
              <a:t> </a:t>
            </a:r>
            <a:r>
              <a:rPr lang="en-US" sz="2400" b="1" dirty="0">
                <a:solidFill>
                  <a:srgbClr val="3494BA"/>
                </a:solidFill>
              </a:rPr>
              <a:t>captioning for videos</a:t>
            </a:r>
          </a:p>
          <a:p>
            <a:pPr marL="285750" lvl="0" indent="-285750">
              <a:spcAft>
                <a:spcPts val="1200"/>
              </a:spcAft>
              <a:buFont typeface="Wingdings" panose="05000000000000000000" pitchFamily="2" charset="2"/>
              <a:buChar char="§"/>
            </a:pPr>
            <a:endParaRPr kumimoji="0" lang="en-US" sz="2400" b="1" i="0" u="none" strike="noStrike" kern="1200" cap="none" spc="0" normalizeH="0" baseline="0" noProof="0" dirty="0">
              <a:ln>
                <a:noFill/>
              </a:ln>
              <a:solidFill>
                <a:srgbClr val="993799"/>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165036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625595" y="2788077"/>
            <a:ext cx="325609"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Placeholder 13"/>
          <p:cNvPicPr>
            <a:picLocks noGrp="1" noChangeAspect="1"/>
          </p:cNvPicPr>
          <p:nvPr>
            <p:ph type="pic" sz="quarter" idx="13"/>
          </p:nvPr>
        </p:nvPicPr>
        <p:blipFill>
          <a:blip r:embed="rId4" cstate="screen">
            <a:extLst>
              <a:ext uri="{28A0092B-C50C-407E-A947-70E740481C1C}">
                <a14:useLocalDpi xmlns:a14="http://schemas.microsoft.com/office/drawing/2010/main"/>
              </a:ext>
            </a:extLst>
          </a:blip>
          <a:srcRect/>
          <a:stretch>
            <a:fillRect/>
          </a:stretch>
        </p:blipFill>
        <p:spPr/>
      </p:pic>
      <p:pic>
        <p:nvPicPr>
          <p:cNvPr id="7" name="Picture Placeholder 13">
            <a:extLst>
              <a:ext uri="{FF2B5EF4-FFF2-40B4-BE49-F238E27FC236}">
                <a16:creationId xmlns:a16="http://schemas.microsoft.com/office/drawing/2014/main" id="{D23B97D2-804A-4D3E-A61F-D93C0655209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2400" y="152400"/>
            <a:ext cx="3924300" cy="6864350"/>
          </a:xfrm>
        </p:spPr>
      </p:pic>
      <p:sp>
        <p:nvSpPr>
          <p:cNvPr id="2" name="Rectangle 1">
            <a:extLst>
              <a:ext uri="{FF2B5EF4-FFF2-40B4-BE49-F238E27FC236}">
                <a16:creationId xmlns:a16="http://schemas.microsoft.com/office/drawing/2014/main" id="{4FD308D6-8BC2-4818-80A7-3360CF73DAF2}"/>
              </a:ext>
            </a:extLst>
          </p:cNvPr>
          <p:cNvSpPr/>
          <p:nvPr/>
        </p:nvSpPr>
        <p:spPr>
          <a:xfrm>
            <a:off x="731838" y="483189"/>
            <a:ext cx="10801350" cy="7848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black"/>
                </a:solidFill>
                <a:effectLst/>
                <a:uLnTx/>
                <a:uFillTx/>
                <a:latin typeface="Arial" panose="020B0604020202020204"/>
                <a:ea typeface="+mn-ea"/>
                <a:cs typeface="+mn-cs"/>
              </a:rPr>
              <a:t>Survey objectives</a:t>
            </a:r>
          </a:p>
        </p:txBody>
      </p:sp>
      <p:pic>
        <p:nvPicPr>
          <p:cNvPr id="3" name="Picture 2">
            <a:extLst>
              <a:ext uri="{FF2B5EF4-FFF2-40B4-BE49-F238E27FC236}">
                <a16:creationId xmlns:a16="http://schemas.microsoft.com/office/drawing/2014/main" id="{2ABFD695-224B-4A5E-8356-13B7ECF2DDA9}"/>
              </a:ext>
            </a:extLst>
          </p:cNvPr>
          <p:cNvPicPr>
            <a:picLocks noChangeAspect="1"/>
          </p:cNvPicPr>
          <p:nvPr/>
        </p:nvPicPr>
        <p:blipFill>
          <a:blip r:embed="rId5"/>
          <a:stretch>
            <a:fillRect/>
          </a:stretch>
        </p:blipFill>
        <p:spPr>
          <a:xfrm>
            <a:off x="11119143" y="6315650"/>
            <a:ext cx="408467" cy="548688"/>
          </a:xfrm>
          <a:prstGeom prst="rect">
            <a:avLst/>
          </a:prstGeom>
        </p:spPr>
      </p:pic>
      <p:graphicFrame>
        <p:nvGraphicFramePr>
          <p:cNvPr id="6" name="Diagram 5">
            <a:extLst>
              <a:ext uri="{FF2B5EF4-FFF2-40B4-BE49-F238E27FC236}">
                <a16:creationId xmlns:a16="http://schemas.microsoft.com/office/drawing/2014/main" id="{27562910-B456-46E9-87D3-8D805A2826E5}"/>
              </a:ext>
            </a:extLst>
          </p:cNvPr>
          <p:cNvGraphicFramePr/>
          <p:nvPr>
            <p:extLst>
              <p:ext uri="{D42A27DB-BD31-4B8C-83A1-F6EECF244321}">
                <p14:modId xmlns:p14="http://schemas.microsoft.com/office/powerpoint/2010/main" val="2745408647"/>
              </p:ext>
            </p:extLst>
          </p:nvPr>
        </p:nvGraphicFramePr>
        <p:xfrm>
          <a:off x="695324" y="1353033"/>
          <a:ext cx="10837863" cy="496261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ustDataLst>
      <p:tags r:id="rId1"/>
    </p:custDataLst>
    <p:extLst>
      <p:ext uri="{BB962C8B-B14F-4D97-AF65-F5344CB8AC3E}">
        <p14:creationId xmlns:p14="http://schemas.microsoft.com/office/powerpoint/2010/main" val="38912595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E41955-6DB5-456C-9E71-1D5359F9F042}"/>
              </a:ext>
            </a:extLst>
          </p:cNvPr>
          <p:cNvSpPr txBox="1"/>
          <p:nvPr/>
        </p:nvSpPr>
        <p:spPr>
          <a:xfrm>
            <a:off x="614030" y="383901"/>
            <a:ext cx="11049886" cy="2062103"/>
          </a:xfrm>
          <a:prstGeom prst="rect">
            <a:avLst/>
          </a:prstGeom>
          <a:noFill/>
        </p:spPr>
        <p:txBody>
          <a:bodyPr wrap="square">
            <a:spAutoFit/>
          </a:bodyPr>
          <a:lstStyle/>
          <a:p>
            <a:pPr>
              <a:defRPr sz="1800" b="1" i="0" u="none" strike="noStrike" kern="1200" baseline="0">
                <a:solidFill>
                  <a:prstClr val="black"/>
                </a:solidFill>
                <a:latin typeface="Arial" panose="020B0604020202020204" pitchFamily="34" charset="0"/>
                <a:ea typeface="+mn-ea"/>
                <a:cs typeface="Arial" panose="020B0604020202020204" pitchFamily="34" charset="0"/>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Q41: </a:t>
            </a:r>
            <a:r>
              <a:rPr lang="en-US" sz="3200" dirty="0"/>
              <a:t>Does your organization follow specific policies or standards to develop accessible online learning content?</a:t>
            </a:r>
          </a:p>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Arial" panose="020B0604020202020204" pitchFamily="34" charset="0"/>
                <a:ea typeface="+mn-ea"/>
                <a:cs typeface="Arial" panose="020B0604020202020204" pitchFamily="34" charset="0"/>
              </a:defRPr>
            </a:pPr>
            <a:endPar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9" name="Table 9">
            <a:extLst>
              <a:ext uri="{FF2B5EF4-FFF2-40B4-BE49-F238E27FC236}">
                <a16:creationId xmlns:a16="http://schemas.microsoft.com/office/drawing/2014/main" id="{5BA2277F-EFA8-40FE-AF91-50F2D8BF1378}"/>
              </a:ext>
            </a:extLst>
          </p:cNvPr>
          <p:cNvGraphicFramePr>
            <a:graphicFrameLocks noGrp="1"/>
          </p:cNvGraphicFramePr>
          <p:nvPr>
            <p:extLst>
              <p:ext uri="{D42A27DB-BD31-4B8C-83A1-F6EECF244321}">
                <p14:modId xmlns:p14="http://schemas.microsoft.com/office/powerpoint/2010/main" val="2420648554"/>
              </p:ext>
            </p:extLst>
          </p:nvPr>
        </p:nvGraphicFramePr>
        <p:xfrm>
          <a:off x="745460" y="2222086"/>
          <a:ext cx="10918456" cy="2011680"/>
        </p:xfrm>
        <a:graphic>
          <a:graphicData uri="http://schemas.openxmlformats.org/drawingml/2006/table">
            <a:tbl>
              <a:tblPr firstRow="1" bandRow="1">
                <a:tableStyleId>{616DA210-FB5B-4158-B5E0-FEB733F419BA}</a:tableStyleId>
              </a:tblPr>
              <a:tblGrid>
                <a:gridCol w="1827619">
                  <a:extLst>
                    <a:ext uri="{9D8B030D-6E8A-4147-A177-3AD203B41FA5}">
                      <a16:colId xmlns:a16="http://schemas.microsoft.com/office/drawing/2014/main" val="30930922"/>
                    </a:ext>
                  </a:extLst>
                </a:gridCol>
                <a:gridCol w="9090837">
                  <a:extLst>
                    <a:ext uri="{9D8B030D-6E8A-4147-A177-3AD203B41FA5}">
                      <a16:colId xmlns:a16="http://schemas.microsoft.com/office/drawing/2014/main" val="794879816"/>
                    </a:ext>
                  </a:extLst>
                </a:gridCol>
              </a:tblGrid>
              <a:tr h="327391">
                <a:tc>
                  <a:txBody>
                    <a:bodyPr/>
                    <a:lstStyle/>
                    <a:p>
                      <a:r>
                        <a:rPr lang="en-US" sz="2000" b="1" dirty="0">
                          <a:latin typeface="Arial" panose="020B0604020202020204" pitchFamily="34" charset="0"/>
                          <a:cs typeface="Arial" panose="020B0604020202020204" pitchFamily="34" charset="0"/>
                        </a:rPr>
                        <a:t>Yes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kern="1200" dirty="0">
                          <a:solidFill>
                            <a:schemeClr val="tx1"/>
                          </a:solidFill>
                          <a:latin typeface="Arial" panose="020B0604020202020204" pitchFamily="34" charset="0"/>
                          <a:ea typeface="+mn-ea"/>
                          <a:cs typeface="Arial" panose="020B0604020202020204" pitchFamily="34" charset="0"/>
                        </a:rPr>
                        <a:t>Iran; Niger; Saudi Arabia</a:t>
                      </a:r>
                      <a:endParaRPr lang="en-US" sz="2000" b="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48673458"/>
                  </a:ext>
                </a:extLst>
              </a:tr>
              <a:tr h="1586588">
                <a:tc>
                  <a:txBody>
                    <a:bodyPr/>
                    <a:lstStyle/>
                    <a:p>
                      <a:r>
                        <a:rPr lang="en-US" sz="2000" b="1" dirty="0">
                          <a:latin typeface="Arial" panose="020B0604020202020204" pitchFamily="34" charset="0"/>
                          <a:cs typeface="Arial" panose="020B0604020202020204" pitchFamily="34" charset="0"/>
                        </a:rPr>
                        <a:t>Not applicable</a:t>
                      </a:r>
                    </a:p>
                  </a:txBody>
                  <a:tcPr/>
                </a:tc>
                <a:tc>
                  <a:txBody>
                    <a:bodyPr/>
                    <a:lstStyle/>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Angola; Antigua &amp; Barbuda; Argentina; Barbados; Belize; Bhutan; Botswana;</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Chile; Colombia; Ethiopia; Georgia; Ghana; Guyana; Honduras; India; Kenya;</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Mauritius; Senegal; Seychelles; Singapore; Somalia; South Africa; St. Vincent and the Grenadines; Tanzania; Thailand; The Bahamas; The Gambia; Uganda;</a:t>
                      </a:r>
                    </a:p>
                    <a:p>
                      <a:pPr marL="0" algn="l" defTabSz="914400" rtl="0" eaLnBrk="1" latinLnBrk="0" hangingPunct="1"/>
                      <a:r>
                        <a:rPr lang="en-US" sz="2000" b="0" kern="1200" dirty="0">
                          <a:solidFill>
                            <a:schemeClr val="tx1"/>
                          </a:solidFill>
                          <a:latin typeface="Arial" panose="020B0604020202020204" pitchFamily="34" charset="0"/>
                          <a:ea typeface="+mn-ea"/>
                          <a:cs typeface="Arial" panose="020B0604020202020204" pitchFamily="34" charset="0"/>
                        </a:rPr>
                        <a:t>Vanuatu; Zambia</a:t>
                      </a:r>
                    </a:p>
                  </a:txBody>
                  <a:tcPr/>
                </a:tc>
                <a:extLst>
                  <a:ext uri="{0D108BD9-81ED-4DB2-BD59-A6C34878D82A}">
                    <a16:rowId xmlns:a16="http://schemas.microsoft.com/office/drawing/2014/main" val="642153758"/>
                  </a:ext>
                </a:extLst>
              </a:tr>
            </a:tbl>
          </a:graphicData>
        </a:graphic>
      </p:graphicFrame>
      <p:pic>
        <p:nvPicPr>
          <p:cNvPr id="10" name="Picture 9" descr="A red and white sign&#10;&#10;Description automatically generated with low confidence">
            <a:extLst>
              <a:ext uri="{FF2B5EF4-FFF2-40B4-BE49-F238E27FC236}">
                <a16:creationId xmlns:a16="http://schemas.microsoft.com/office/drawing/2014/main" id="{BEF29447-017F-4C37-A9C8-265614C0DCF4}"/>
              </a:ext>
            </a:extLst>
          </p:cNvPr>
          <p:cNvPicPr>
            <a:picLocks noChangeAspect="1"/>
          </p:cNvPicPr>
          <p:nvPr/>
        </p:nvPicPr>
        <p:blipFill>
          <a:blip r:embed="rId3"/>
          <a:stretch>
            <a:fillRect/>
          </a:stretch>
        </p:blipFill>
        <p:spPr>
          <a:xfrm>
            <a:off x="11119143" y="6199755"/>
            <a:ext cx="408467" cy="548688"/>
          </a:xfrm>
          <a:prstGeom prst="rect">
            <a:avLst/>
          </a:prstGeom>
        </p:spPr>
      </p:pic>
    </p:spTree>
    <p:custDataLst>
      <p:tags r:id="rId1"/>
    </p:custDataLst>
    <p:extLst>
      <p:ext uri="{BB962C8B-B14F-4D97-AF65-F5344CB8AC3E}">
        <p14:creationId xmlns:p14="http://schemas.microsoft.com/office/powerpoint/2010/main" val="1403100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4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620205"/>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783330"/>
            <a:ext cx="4482419" cy="4267201"/>
          </a:xfrm>
          <a:prstGeom prst="halfFrame">
            <a:avLst>
              <a:gd name="adj1" fmla="val 5342"/>
              <a:gd name="adj2" fmla="val 6001"/>
            </a:avLst>
          </a:prstGeom>
          <a:solidFill>
            <a:srgbClr val="3494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schemeClr val="tx1"/>
                </a:solidFill>
                <a:cs typeface="Arial" panose="020B0604020202020204" pitchFamily="34" charset="0"/>
              </a:rPr>
              <a:t>Q38: Familiar – very familiar with the concept of accessible content</a:t>
            </a:r>
            <a:r>
              <a:rPr lang="en-US" sz="2000" b="1" dirty="0">
                <a:solidFill>
                  <a:schemeClr val="tx1"/>
                </a:solidFill>
              </a:rPr>
              <a:t> and technologies </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1: 6</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2: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3: 3</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4: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6: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7: 5</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21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32513" y="1742815"/>
            <a:ext cx="4591276" cy="4267201"/>
          </a:xfrm>
          <a:prstGeom prst="halfFrame">
            <a:avLst>
              <a:gd name="adj1" fmla="val 5342"/>
              <a:gd name="adj2" fmla="val 6001"/>
            </a:avLst>
          </a:prstGeom>
          <a:solidFill>
            <a:srgbClr val="3494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schemeClr val="tx1"/>
                </a:solidFill>
                <a:cs typeface="Arial" panose="020B0604020202020204" pitchFamily="34" charset="0"/>
              </a:rPr>
              <a:t>Q41: Following specific policies or standards to develop accessible online learning content </a:t>
            </a:r>
          </a:p>
          <a:p>
            <a:pPr marL="788988" indent="-342900">
              <a:lnSpc>
                <a:spcPct val="129167"/>
              </a:lnSpc>
              <a:buFont typeface="Wingdings" panose="05000000000000000000" pitchFamily="2" charset="2"/>
              <a:buChar char="§"/>
              <a:defRPr/>
            </a:pPr>
            <a:r>
              <a:rPr lang="en-GB" sz="2000" b="1" dirty="0">
                <a:solidFill>
                  <a:srgbClr val="3494BA"/>
                </a:solidFill>
                <a:latin typeface="Arial" panose="020B0604020202020204"/>
              </a:rPr>
              <a:t>Region 1: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2: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4: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5: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7: 0</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4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20902511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5" name="Cím 1">
            <a:extLst>
              <a:ext uri="{FF2B5EF4-FFF2-40B4-BE49-F238E27FC236}">
                <a16:creationId xmlns:a16="http://schemas.microsoft.com/office/drawing/2014/main" id="{EB917128-F9B8-4FBB-8C83-915B3F72D463}"/>
              </a:ext>
            </a:extLst>
          </p:cNvPr>
          <p:cNvSpPr>
            <a:spLocks noGrp="1"/>
          </p:cNvSpPr>
          <p:nvPr>
            <p:ph type="title"/>
          </p:nvPr>
        </p:nvSpPr>
        <p:spPr>
          <a:xfrm>
            <a:off x="731838" y="250371"/>
            <a:ext cx="10801350" cy="1172467"/>
          </a:xfrm>
        </p:spPr>
        <p:txBody>
          <a:bodyPr vert="horz" lIns="91440" tIns="45720" rIns="91440" bIns="45720" rtlCol="0" anchor="b">
            <a:noAutofit/>
          </a:bodyPr>
          <a:lstStyle/>
          <a:p>
            <a:pPr algn="l"/>
            <a:r>
              <a:rPr lang="en-US" sz="4000" u="none" strike="noStrike" dirty="0">
                <a:latin typeface="Arial" panose="020B0604020202020204" pitchFamily="34" charset="0"/>
                <a:cs typeface="Arial" panose="020B0604020202020204" pitchFamily="34" charset="0"/>
              </a:rPr>
              <a:t>Focus area # 4 – Key </a:t>
            </a:r>
            <a:r>
              <a:rPr lang="en-US" sz="4000" dirty="0"/>
              <a:t>r</a:t>
            </a:r>
            <a:r>
              <a:rPr lang="en-US" sz="4000" u="none" strike="noStrike" dirty="0">
                <a:latin typeface="Arial" panose="020B0604020202020204" pitchFamily="34" charset="0"/>
                <a:cs typeface="Arial" panose="020B0604020202020204" pitchFamily="34" charset="0"/>
              </a:rPr>
              <a:t>esults – Break down by region</a:t>
            </a:r>
            <a:endParaRPr lang="en-US" sz="4000" dirty="0">
              <a:latin typeface="Arial" panose="020B0604020202020204" pitchFamily="34" charset="0"/>
              <a:cs typeface="Arial" panose="020B0604020202020204" pitchFamily="34" charset="0"/>
            </a:endParaRPr>
          </a:p>
        </p:txBody>
      </p:sp>
      <p:pic>
        <p:nvPicPr>
          <p:cNvPr id="4" name="Picture 3" descr="A red and white sign&#10;&#10;Description automatically generated with low confidence">
            <a:extLst>
              <a:ext uri="{FF2B5EF4-FFF2-40B4-BE49-F238E27FC236}">
                <a16:creationId xmlns:a16="http://schemas.microsoft.com/office/drawing/2014/main" id="{12CFBB77-4BD2-4CED-B060-C7F3225571B7}"/>
              </a:ext>
            </a:extLst>
          </p:cNvPr>
          <p:cNvPicPr>
            <a:picLocks noChangeAspect="1"/>
          </p:cNvPicPr>
          <p:nvPr/>
        </p:nvPicPr>
        <p:blipFill>
          <a:blip r:embed="rId4"/>
          <a:stretch>
            <a:fillRect/>
          </a:stretch>
        </p:blipFill>
        <p:spPr>
          <a:xfrm>
            <a:off x="11119143" y="6308725"/>
            <a:ext cx="408467" cy="548688"/>
          </a:xfrm>
          <a:prstGeom prst="rect">
            <a:avLst/>
          </a:prstGeom>
        </p:spPr>
      </p:pic>
      <p:sp>
        <p:nvSpPr>
          <p:cNvPr id="7" name="Content Placeholder 2">
            <a:extLst>
              <a:ext uri="{FF2B5EF4-FFF2-40B4-BE49-F238E27FC236}">
                <a16:creationId xmlns:a16="http://schemas.microsoft.com/office/drawing/2014/main" id="{2C090442-2BBA-438D-B1BA-2EB0EA55ECE2}"/>
              </a:ext>
            </a:extLst>
          </p:cNvPr>
          <p:cNvSpPr txBox="1">
            <a:spLocks/>
          </p:cNvSpPr>
          <p:nvPr/>
        </p:nvSpPr>
        <p:spPr>
          <a:xfrm>
            <a:off x="622981" y="1796303"/>
            <a:ext cx="4591276" cy="45124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Half Frame 9">
            <a:extLst>
              <a:ext uri="{FF2B5EF4-FFF2-40B4-BE49-F238E27FC236}">
                <a16:creationId xmlns:a16="http://schemas.microsoft.com/office/drawing/2014/main" id="{476B7352-9F9C-4D19-8918-9796B284D711}"/>
              </a:ext>
            </a:extLst>
          </p:cNvPr>
          <p:cNvSpPr/>
          <p:nvPr/>
        </p:nvSpPr>
        <p:spPr>
          <a:xfrm>
            <a:off x="731838" y="1959428"/>
            <a:ext cx="4482419" cy="4267201"/>
          </a:xfrm>
          <a:prstGeom prst="halfFrame">
            <a:avLst>
              <a:gd name="adj1" fmla="val 5342"/>
              <a:gd name="adj2" fmla="val 6001"/>
            </a:avLst>
          </a:prstGeom>
          <a:solidFill>
            <a:srgbClr val="3494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lang="en-US" sz="2000" b="1" dirty="0">
              <a:solidFill>
                <a:schemeClr val="tx1"/>
              </a:solidFill>
              <a:latin typeface="Arial" panose="020B0604020202020204"/>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r>
              <a:rPr lang="en-US" sz="2000" b="1" dirty="0">
                <a:solidFill>
                  <a:schemeClr val="tx1"/>
                </a:solidFill>
                <a:cs typeface="Arial" panose="020B0604020202020204" pitchFamily="34" charset="0"/>
              </a:rPr>
              <a:t>Q43: Online learning courses have transcripts for audio or video components </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2: 4</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3: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4: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2</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6: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7: 2</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12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Half Frame 13">
            <a:extLst>
              <a:ext uri="{FF2B5EF4-FFF2-40B4-BE49-F238E27FC236}">
                <a16:creationId xmlns:a16="http://schemas.microsoft.com/office/drawing/2014/main" id="{C125DAD9-17A5-4530-A680-1590B3F73A16}"/>
              </a:ext>
            </a:extLst>
          </p:cNvPr>
          <p:cNvSpPr/>
          <p:nvPr/>
        </p:nvSpPr>
        <p:spPr>
          <a:xfrm>
            <a:off x="6131150" y="1989138"/>
            <a:ext cx="4591276" cy="4267201"/>
          </a:xfrm>
          <a:prstGeom prst="halfFrame">
            <a:avLst>
              <a:gd name="adj1" fmla="val 5342"/>
              <a:gd name="adj2" fmla="val 6001"/>
            </a:avLst>
          </a:prstGeom>
          <a:solidFill>
            <a:srgbClr val="3494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446088">
              <a:lnSpc>
                <a:spcPct val="129167"/>
              </a:lnSpc>
              <a:defRPr/>
            </a:pPr>
            <a:endParaRPr lang="en-US" sz="2000" b="1" dirty="0">
              <a:solidFill>
                <a:prstClr val="black"/>
              </a:solidFill>
              <a:latin typeface="Arial" panose="020B0604020202020204"/>
              <a:cs typeface="Arial" panose="020B0604020202020204" pitchFamily="34" charset="0"/>
            </a:endParaRPr>
          </a:p>
          <a:p>
            <a:pPr marL="446088">
              <a:lnSpc>
                <a:spcPct val="129167"/>
              </a:lnSpc>
              <a:defRPr/>
            </a:pPr>
            <a:endParaRPr lang="en-US" sz="2000" b="1" dirty="0">
              <a:solidFill>
                <a:prstClr val="black"/>
              </a:solidFill>
              <a:latin typeface="Arial" panose="020B0604020202020204"/>
            </a:endParaRPr>
          </a:p>
          <a:p>
            <a:pPr marL="446088">
              <a:lnSpc>
                <a:spcPct val="129167"/>
              </a:lnSpc>
              <a:defRPr/>
            </a:pPr>
            <a:r>
              <a:rPr lang="en-US" sz="2000" b="1" dirty="0">
                <a:solidFill>
                  <a:prstClr val="black"/>
                </a:solidFill>
                <a:latin typeface="Arial" panose="020B0604020202020204"/>
              </a:rPr>
              <a:t>Q44: Online learning courses have closed captioning for videos</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1: 0</a:t>
            </a:r>
          </a:p>
          <a:p>
            <a:pPr marL="788988" indent="-342900">
              <a:lnSpc>
                <a:spcPct val="129167"/>
              </a:lnSpc>
              <a:buFont typeface="Wingdings" panose="05000000000000000000" pitchFamily="2" charset="2"/>
              <a:buChar char="§"/>
              <a:defRPr/>
            </a:pPr>
            <a:r>
              <a:rPr lang="en-GB" sz="2000" dirty="0">
                <a:solidFill>
                  <a:prstClr val="black"/>
                </a:solidFill>
                <a:latin typeface="Arial" panose="020B0604020202020204"/>
              </a:rPr>
              <a:t>Region 2: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3: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4: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i="0" u="none" strike="noStrike" kern="1200" cap="none" spc="0" normalizeH="0" baseline="0" noProof="0" dirty="0">
                <a:ln>
                  <a:noFill/>
                </a:ln>
                <a:solidFill>
                  <a:prstClr val="black"/>
                </a:solidFill>
                <a:effectLst/>
                <a:uLnTx/>
                <a:uFillTx/>
                <a:latin typeface="Arial" panose="020B0604020202020204"/>
                <a:ea typeface="+mn-ea"/>
                <a:cs typeface="+mn-cs"/>
              </a:rPr>
              <a:t>Region 5: 1</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Region 6: 0</a:t>
            </a:r>
          </a:p>
          <a:p>
            <a:pPr marL="788988" marR="0" lvl="0" indent="-342900" algn="l" defTabSz="914400" rtl="0" eaLnBrk="1" fontAlgn="auto" latinLnBrk="0" hangingPunct="1">
              <a:lnSpc>
                <a:spcPct val="129167"/>
              </a:lnSpc>
              <a:spcBef>
                <a:spcPts val="0"/>
              </a:spcBef>
              <a:spcAft>
                <a:spcPts val="0"/>
              </a:spcAft>
              <a:buClrTx/>
              <a:buSzTx/>
              <a:buFont typeface="Wingdings" panose="05000000000000000000" pitchFamily="2" charset="2"/>
              <a:buChar char="§"/>
              <a:tabLst/>
              <a:defRPr/>
            </a:pPr>
            <a:r>
              <a:rPr kumimoji="0" lang="en-GB" sz="2000" b="1" i="0" u="none" strike="noStrike" kern="1200" cap="none" spc="0" normalizeH="0" baseline="0" noProof="0" dirty="0">
                <a:ln>
                  <a:noFill/>
                </a:ln>
                <a:solidFill>
                  <a:srgbClr val="3494BA"/>
                </a:solidFill>
                <a:effectLst/>
                <a:uLnTx/>
                <a:uFillTx/>
                <a:latin typeface="Arial" panose="020B0604020202020204"/>
                <a:ea typeface="+mn-ea"/>
                <a:cs typeface="+mn-cs"/>
              </a:rPr>
              <a:t>Region 7: 2</a:t>
            </a:r>
          </a:p>
          <a:p>
            <a:pPr marL="446088" marR="0" lvl="0" indent="0" algn="l" defTabSz="914400" rtl="0" eaLnBrk="1" fontAlgn="auto" latinLnBrk="0" hangingPunct="1">
              <a:lnSpc>
                <a:spcPct val="129167"/>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a:ea typeface="+mn-ea"/>
                <a:cs typeface="+mn-cs"/>
              </a:rPr>
              <a:t>∑= 3 countries</a:t>
            </a:r>
            <a:endParaRPr kumimoji="0" lang="en-US" sz="24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46088" marR="0" lvl="0" indent="0" algn="l" defTabSz="914400" rtl="0" eaLnBrk="1" fontAlgn="auto" latinLnBrk="0" hangingPunct="1">
              <a:lnSpc>
                <a:spcPct val="129167"/>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4630803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6" name="Picture 5">
            <a:extLst>
              <a:ext uri="{FF2B5EF4-FFF2-40B4-BE49-F238E27FC236}">
                <a16:creationId xmlns:a16="http://schemas.microsoft.com/office/drawing/2014/main" id="{BC01FE52-D679-42D0-B4E8-C728EFA449D4}"/>
              </a:ext>
            </a:extLst>
          </p:cNvPr>
          <p:cNvPicPr>
            <a:picLocks noChangeAspect="1"/>
          </p:cNvPicPr>
          <p:nvPr/>
        </p:nvPicPr>
        <p:blipFill>
          <a:blip r:embed="rId3"/>
          <a:stretch>
            <a:fillRect/>
          </a:stretch>
        </p:blipFill>
        <p:spPr>
          <a:xfrm>
            <a:off x="11200921" y="6274888"/>
            <a:ext cx="408467" cy="548688"/>
          </a:xfrm>
          <a:prstGeom prst="rect">
            <a:avLst/>
          </a:prstGeom>
        </p:spPr>
      </p:pic>
      <p:sp>
        <p:nvSpPr>
          <p:cNvPr id="2" name="TextBox 1">
            <a:extLst>
              <a:ext uri="{FF2B5EF4-FFF2-40B4-BE49-F238E27FC236}">
                <a16:creationId xmlns:a16="http://schemas.microsoft.com/office/drawing/2014/main" id="{8CE25585-6595-421A-99EB-3E414D4BF739}"/>
              </a:ext>
            </a:extLst>
          </p:cNvPr>
          <p:cNvSpPr txBox="1"/>
          <p:nvPr/>
        </p:nvSpPr>
        <p:spPr>
          <a:xfrm>
            <a:off x="-29185" y="3105834"/>
            <a:ext cx="3539740" cy="1200329"/>
          </a:xfrm>
          <a:prstGeom prst="rect">
            <a:avLst/>
          </a:prstGeom>
          <a:noFill/>
        </p:spPr>
        <p:txBody>
          <a:bodyPr wrap="square" rtlCol="0">
            <a:spAutoFit/>
          </a:bodyPr>
          <a:lstStyle/>
          <a:p>
            <a:pPr algn="ctr"/>
            <a:r>
              <a:rPr lang="en-US" sz="3600" b="1" dirty="0">
                <a:solidFill>
                  <a:schemeClr val="bg1">
                    <a:lumMod val="95000"/>
                  </a:schemeClr>
                </a:solidFill>
                <a:latin typeface="Arial" panose="020B0604020202020204" pitchFamily="34" charset="0"/>
                <a:cs typeface="Arial" panose="020B0604020202020204" pitchFamily="34" charset="0"/>
              </a:rPr>
              <a:t>ISO action items (1/3)</a:t>
            </a:r>
          </a:p>
        </p:txBody>
      </p:sp>
      <p:sp>
        <p:nvSpPr>
          <p:cNvPr id="24" name="TextBox 23">
            <a:extLst>
              <a:ext uri="{FF2B5EF4-FFF2-40B4-BE49-F238E27FC236}">
                <a16:creationId xmlns:a16="http://schemas.microsoft.com/office/drawing/2014/main" id="{4E019967-34CE-4E78-BEE2-F253D87F1434}"/>
              </a:ext>
            </a:extLst>
          </p:cNvPr>
          <p:cNvSpPr txBox="1"/>
          <p:nvPr/>
        </p:nvSpPr>
        <p:spPr>
          <a:xfrm>
            <a:off x="4872518" y="699090"/>
            <a:ext cx="6968900" cy="5724644"/>
          </a:xfrm>
          <a:prstGeom prst="rect">
            <a:avLst/>
          </a:prstGeom>
          <a:noFill/>
        </p:spPr>
        <p:txBody>
          <a:bodyPr wrap="square">
            <a:spAutoFit/>
          </a:bodyPr>
          <a:lstStyle/>
          <a:p>
            <a:pPr marL="457200" indent="-457200">
              <a:spcAft>
                <a:spcPts val="1200"/>
              </a:spcAft>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Publish the summary of survey results on the ISO capacity building homepage in August 2022.</a:t>
            </a:r>
          </a:p>
          <a:p>
            <a:pPr marL="457200" indent="-457200">
              <a:spcAft>
                <a:spcPts val="1200"/>
              </a:spcAft>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Present a summary of the survey results in the monthly regional forums taking place in September 2022. </a:t>
            </a:r>
          </a:p>
          <a:p>
            <a:pPr marL="457200" indent="-457200">
              <a:spcAft>
                <a:spcPts val="1200"/>
              </a:spcAft>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Finalize the development of the ISO content plan of digital learning solutions (covering the period of 2023-2025) and share it with the ISO members by the end of 2022.</a:t>
            </a:r>
          </a:p>
          <a:p>
            <a:pPr marL="457200" indent="-457200">
              <a:spcAft>
                <a:spcPts val="1200"/>
              </a:spcAft>
              <a:buFont typeface="+mj-lt"/>
              <a:buAutoNum type="arabicPeriod"/>
              <a:defRPr/>
            </a:pPr>
            <a:r>
              <a:rPr lang="en-US" sz="2400" dirty="0">
                <a:solidFill>
                  <a:prstClr val="black"/>
                </a:solidFill>
                <a:latin typeface="Arial" panose="020B0604020202020204" pitchFamily="34" charset="0"/>
                <a:cs typeface="Arial" panose="020B0604020202020204" pitchFamily="34" charset="0"/>
              </a:rPr>
              <a:t>Provide a guideline for conducting blended capacity building activities to meet the various learning and development needs of ISO’s developing country members </a:t>
            </a:r>
            <a:r>
              <a:rPr lang="en-US" sz="2400">
                <a:solidFill>
                  <a:prstClr val="black"/>
                </a:solidFill>
                <a:latin typeface="Arial" panose="020B0604020202020204" pitchFamily="34" charset="0"/>
                <a:cs typeface="Arial" panose="020B0604020202020204" pitchFamily="34" charset="0"/>
              </a:rPr>
              <a:t>in April 2023</a:t>
            </a:r>
            <a:r>
              <a:rPr lang="en-US" sz="24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603578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6" name="Picture 5">
            <a:extLst>
              <a:ext uri="{FF2B5EF4-FFF2-40B4-BE49-F238E27FC236}">
                <a16:creationId xmlns:a16="http://schemas.microsoft.com/office/drawing/2014/main" id="{BC01FE52-D679-42D0-B4E8-C728EFA449D4}"/>
              </a:ext>
            </a:extLst>
          </p:cNvPr>
          <p:cNvPicPr>
            <a:picLocks noChangeAspect="1"/>
          </p:cNvPicPr>
          <p:nvPr/>
        </p:nvPicPr>
        <p:blipFill>
          <a:blip r:embed="rId3"/>
          <a:stretch>
            <a:fillRect/>
          </a:stretch>
        </p:blipFill>
        <p:spPr>
          <a:xfrm>
            <a:off x="11200921" y="6274888"/>
            <a:ext cx="408467" cy="548688"/>
          </a:xfrm>
          <a:prstGeom prst="rect">
            <a:avLst/>
          </a:prstGeom>
        </p:spPr>
      </p:pic>
      <p:sp>
        <p:nvSpPr>
          <p:cNvPr id="2" name="TextBox 1">
            <a:extLst>
              <a:ext uri="{FF2B5EF4-FFF2-40B4-BE49-F238E27FC236}">
                <a16:creationId xmlns:a16="http://schemas.microsoft.com/office/drawing/2014/main" id="{8CE25585-6595-421A-99EB-3E414D4BF739}"/>
              </a:ext>
            </a:extLst>
          </p:cNvPr>
          <p:cNvSpPr txBox="1"/>
          <p:nvPr/>
        </p:nvSpPr>
        <p:spPr>
          <a:xfrm>
            <a:off x="-29185" y="3105834"/>
            <a:ext cx="3539740" cy="1200329"/>
          </a:xfrm>
          <a:prstGeom prst="rect">
            <a:avLst/>
          </a:prstGeom>
          <a:noFill/>
        </p:spPr>
        <p:txBody>
          <a:bodyPr wrap="square" rtlCol="0">
            <a:spAutoFit/>
          </a:bodyPr>
          <a:lstStyle/>
          <a:p>
            <a:pPr algn="ctr"/>
            <a:r>
              <a:rPr lang="en-US" sz="3600" b="1" dirty="0">
                <a:solidFill>
                  <a:schemeClr val="bg1">
                    <a:lumMod val="95000"/>
                  </a:schemeClr>
                </a:solidFill>
                <a:latin typeface="Arial" panose="020B0604020202020204" pitchFamily="34" charset="0"/>
                <a:cs typeface="Arial" panose="020B0604020202020204" pitchFamily="34" charset="0"/>
              </a:rPr>
              <a:t>ISO action items (2/3)</a:t>
            </a:r>
          </a:p>
        </p:txBody>
      </p:sp>
      <p:sp>
        <p:nvSpPr>
          <p:cNvPr id="24" name="TextBox 23">
            <a:extLst>
              <a:ext uri="{FF2B5EF4-FFF2-40B4-BE49-F238E27FC236}">
                <a16:creationId xmlns:a16="http://schemas.microsoft.com/office/drawing/2014/main" id="{4E019967-34CE-4E78-BEE2-F253D87F1434}"/>
              </a:ext>
            </a:extLst>
          </p:cNvPr>
          <p:cNvSpPr txBox="1"/>
          <p:nvPr/>
        </p:nvSpPr>
        <p:spPr>
          <a:xfrm>
            <a:off x="4872518" y="699090"/>
            <a:ext cx="6968900" cy="5724644"/>
          </a:xfrm>
          <a:prstGeom prst="rect">
            <a:avLst/>
          </a:prstGeom>
          <a:noFill/>
        </p:spPr>
        <p:txBody>
          <a:bodyPr wrap="square">
            <a:spAutoFit/>
          </a:bodyPr>
          <a:lstStyle/>
          <a:p>
            <a:pPr marL="457200" indent="-457200">
              <a:spcAft>
                <a:spcPts val="1200"/>
              </a:spcAft>
              <a:buFont typeface="+mj-lt"/>
              <a:buAutoNum type="arabicPeriod" startAt="5"/>
              <a:defRPr/>
            </a:pPr>
            <a:r>
              <a:rPr lang="en-US" sz="2400" dirty="0">
                <a:solidFill>
                  <a:prstClr val="black"/>
                </a:solidFill>
                <a:latin typeface="Arial" panose="020B0604020202020204" pitchFamily="34" charset="0"/>
                <a:cs typeface="Arial" panose="020B0604020202020204" pitchFamily="34" charset="0"/>
              </a:rPr>
              <a:t>Provide in-country support to a number of selected ISO’s developing country members who expressed high interest in developing their own digital learning solutions (DLS) strategy during the period of 2022-2025. </a:t>
            </a:r>
          </a:p>
          <a:p>
            <a:pPr marL="457200" indent="-457200">
              <a:spcAft>
                <a:spcPts val="1200"/>
              </a:spcAft>
              <a:buFont typeface="+mj-lt"/>
              <a:buAutoNum type="arabicPeriod" startAt="5"/>
              <a:defRPr/>
            </a:pPr>
            <a:r>
              <a:rPr lang="en-US" sz="2400" dirty="0">
                <a:solidFill>
                  <a:prstClr val="black"/>
                </a:solidFill>
                <a:latin typeface="Arial" panose="020B0604020202020204" pitchFamily="34" charset="0"/>
                <a:cs typeface="Arial" panose="020B0604020202020204" pitchFamily="34" charset="0"/>
              </a:rPr>
              <a:t>Conduct bilateral online meetings (starting August 2022) with the ISO’s developing country members who are interested in making their online courses available to the ISO members and their stakeholders through the ISO digital learning platform to discuss in detail how to make this happen.</a:t>
            </a:r>
          </a:p>
          <a:p>
            <a:pPr marL="457200" indent="-457200">
              <a:spcAft>
                <a:spcPts val="1200"/>
              </a:spcAft>
              <a:buFont typeface="+mj-lt"/>
              <a:buAutoNum type="arabicPeriod" startAt="5"/>
              <a:defRPr/>
            </a:pPr>
            <a:endParaRPr lang="en-US" sz="2400" dirty="0">
              <a:solidFill>
                <a:prstClr val="black"/>
              </a:solidFill>
              <a:latin typeface="Arial" panose="020B0604020202020204" pitchFamily="34" charset="0"/>
              <a:cs typeface="Arial" panose="020B0604020202020204" pitchFamily="34" charset="0"/>
            </a:endParaRPr>
          </a:p>
          <a:p>
            <a:pPr marL="457200" indent="-457200">
              <a:spcAft>
                <a:spcPts val="1200"/>
              </a:spcAft>
              <a:buFont typeface="+mj-lt"/>
              <a:buAutoNum type="arabicPeriod" startAt="5"/>
              <a:defRPr/>
            </a:pPr>
            <a:endParaRPr lang="en-US" sz="2400" dirty="0">
              <a:solidFill>
                <a:prstClr val="black"/>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3893065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5"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6"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7"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8"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pic>
        <p:nvPicPr>
          <p:cNvPr id="6" name="Picture 5">
            <a:extLst>
              <a:ext uri="{FF2B5EF4-FFF2-40B4-BE49-F238E27FC236}">
                <a16:creationId xmlns:a16="http://schemas.microsoft.com/office/drawing/2014/main" id="{BC01FE52-D679-42D0-B4E8-C728EFA449D4}"/>
              </a:ext>
            </a:extLst>
          </p:cNvPr>
          <p:cNvPicPr>
            <a:picLocks noChangeAspect="1"/>
          </p:cNvPicPr>
          <p:nvPr/>
        </p:nvPicPr>
        <p:blipFill>
          <a:blip r:embed="rId3"/>
          <a:stretch>
            <a:fillRect/>
          </a:stretch>
        </p:blipFill>
        <p:spPr>
          <a:xfrm>
            <a:off x="11200921" y="6274888"/>
            <a:ext cx="408467" cy="548688"/>
          </a:xfrm>
          <a:prstGeom prst="rect">
            <a:avLst/>
          </a:prstGeom>
        </p:spPr>
      </p:pic>
      <p:sp>
        <p:nvSpPr>
          <p:cNvPr id="2" name="TextBox 1">
            <a:extLst>
              <a:ext uri="{FF2B5EF4-FFF2-40B4-BE49-F238E27FC236}">
                <a16:creationId xmlns:a16="http://schemas.microsoft.com/office/drawing/2014/main" id="{8CE25585-6595-421A-99EB-3E414D4BF739}"/>
              </a:ext>
            </a:extLst>
          </p:cNvPr>
          <p:cNvSpPr txBox="1"/>
          <p:nvPr/>
        </p:nvSpPr>
        <p:spPr>
          <a:xfrm>
            <a:off x="-111126" y="3105834"/>
            <a:ext cx="3732805" cy="1200329"/>
          </a:xfrm>
          <a:prstGeom prst="rect">
            <a:avLst/>
          </a:prstGeom>
          <a:noFill/>
        </p:spPr>
        <p:txBody>
          <a:bodyPr wrap="square" rtlCol="0">
            <a:spAutoFit/>
          </a:bodyPr>
          <a:lstStyle/>
          <a:p>
            <a:pPr algn="ctr"/>
            <a:r>
              <a:rPr lang="en-US" sz="3600" b="1" dirty="0">
                <a:solidFill>
                  <a:schemeClr val="bg1">
                    <a:lumMod val="95000"/>
                  </a:schemeClr>
                </a:solidFill>
                <a:latin typeface="Arial" panose="020B0604020202020204" pitchFamily="34" charset="0"/>
                <a:cs typeface="Arial" panose="020B0604020202020204" pitchFamily="34" charset="0"/>
              </a:rPr>
              <a:t>ISO action items (3/3)</a:t>
            </a:r>
          </a:p>
        </p:txBody>
      </p:sp>
      <p:sp>
        <p:nvSpPr>
          <p:cNvPr id="24" name="TextBox 23">
            <a:extLst>
              <a:ext uri="{FF2B5EF4-FFF2-40B4-BE49-F238E27FC236}">
                <a16:creationId xmlns:a16="http://schemas.microsoft.com/office/drawing/2014/main" id="{4E019967-34CE-4E78-BEE2-F253D87F1434}"/>
              </a:ext>
            </a:extLst>
          </p:cNvPr>
          <p:cNvSpPr txBox="1"/>
          <p:nvPr/>
        </p:nvSpPr>
        <p:spPr>
          <a:xfrm>
            <a:off x="4872518" y="699090"/>
            <a:ext cx="6968900" cy="2831544"/>
          </a:xfrm>
          <a:prstGeom prst="rect">
            <a:avLst/>
          </a:prstGeom>
          <a:noFill/>
        </p:spPr>
        <p:txBody>
          <a:bodyPr wrap="square">
            <a:spAutoFit/>
          </a:bodyPr>
          <a:lstStyle/>
          <a:p>
            <a:pPr marL="457200" indent="-457200">
              <a:spcAft>
                <a:spcPts val="1200"/>
              </a:spcAft>
              <a:buFont typeface="+mj-lt"/>
              <a:buAutoNum type="arabicPeriod" startAt="7"/>
              <a:defRPr/>
            </a:pPr>
            <a:r>
              <a:rPr lang="en-US" sz="2400" dirty="0">
                <a:solidFill>
                  <a:prstClr val="black"/>
                </a:solidFill>
                <a:latin typeface="Arial" panose="020B0604020202020204" pitchFamily="34" charset="0"/>
                <a:cs typeface="Arial" panose="020B0604020202020204" pitchFamily="34" charset="0"/>
              </a:rPr>
              <a:t>Send out an ISO newsletter on a regular basis (every four months) to all ISO members to highlight the recent updates on the ISO digital learning solutions.</a:t>
            </a:r>
          </a:p>
          <a:p>
            <a:pPr marL="457200" indent="-457200">
              <a:spcAft>
                <a:spcPts val="1200"/>
              </a:spcAft>
              <a:buFont typeface="+mj-lt"/>
              <a:buAutoNum type="arabicPeriod" startAt="7"/>
              <a:defRPr/>
            </a:pPr>
            <a:r>
              <a:rPr lang="en-US" sz="2400" dirty="0">
                <a:solidFill>
                  <a:prstClr val="black"/>
                </a:solidFill>
                <a:latin typeface="Arial" panose="020B0604020202020204" pitchFamily="34" charset="0"/>
                <a:cs typeface="Arial" panose="020B0604020202020204" pitchFamily="34" charset="0"/>
              </a:rPr>
              <a:t>Develop and share the ISO accessibility guide for the development of accessible online learning content by June 2023.</a:t>
            </a:r>
          </a:p>
        </p:txBody>
      </p:sp>
    </p:spTree>
    <p:custDataLst>
      <p:tags r:id="rId1"/>
    </p:custDataLst>
    <p:extLst>
      <p:ext uri="{BB962C8B-B14F-4D97-AF65-F5344CB8AC3E}">
        <p14:creationId xmlns:p14="http://schemas.microsoft.com/office/powerpoint/2010/main" val="1503595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hank you">
            <a:extLst>
              <a:ext uri="{FF2B5EF4-FFF2-40B4-BE49-F238E27FC236}">
                <a16:creationId xmlns:a16="http://schemas.microsoft.com/office/drawing/2014/main" id="{F06A2059-7953-49B7-9E75-69B7D8B3029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79" b="14065"/>
          <a:stretch/>
        </p:blipFill>
        <p:spPr bwMode="auto">
          <a:xfrm>
            <a:off x="644887" y="643831"/>
            <a:ext cx="10902226" cy="5570341"/>
          </a:xfrm>
          <a:prstGeom prst="rect">
            <a:avLst/>
          </a:prstGeom>
          <a:noFill/>
          <a:ln w="190500">
            <a:solidFill>
              <a:srgbClr val="FFFFFF"/>
            </a:solidFill>
            <a:miter lim="800000"/>
          </a:ln>
          <a:effectLst>
            <a:outerShdw blurRad="76200" dist="19050" dir="5400000" algn="t" rotWithShape="0">
              <a:prstClr val="black">
                <a:alpha val="55000"/>
              </a:prstClr>
            </a:outerShdw>
          </a:effectLst>
          <a:extLst>
            <a:ext uri="{909E8E84-426E-40DD-AFC4-6F175D3DCCD1}">
              <a14:hiddenFill xmlns:a14="http://schemas.microsoft.com/office/drawing/2010/main">
                <a:solidFill>
                  <a:srgbClr val="FFFFFF"/>
                </a:solidFill>
              </a14:hiddenFill>
            </a:ext>
          </a:extLst>
        </p:spPr>
      </p:pic>
      <p:sp>
        <p:nvSpPr>
          <p:cNvPr id="3" name="Foliennummernplatzhalter 2"/>
          <p:cNvSpPr>
            <a:spLocks noGrp="1"/>
          </p:cNvSpPr>
          <p:nvPr>
            <p:ph type="sldNum" sz="quarter" idx="11"/>
          </p:nvPr>
        </p:nvSpPr>
        <p:spPr>
          <a:xfrm>
            <a:off x="8609946" y="6447400"/>
            <a:ext cx="2742486" cy="365077"/>
          </a:xfrm>
        </p:spPr>
        <p:txBody>
          <a:bodyPr vert="horz" lIns="91428" tIns="45714" rIns="91428" bIns="45714"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3F983E3D-8CF5-443A-A947-F913EE17176A}" type="slidenum">
              <a:rPr kumimoji="0" lang="en-US" sz="1200" b="0" i="0" u="none" strike="noStrike" kern="1200" cap="none" spc="0" normalizeH="0" baseline="0" noProof="0">
                <a:ln>
                  <a:noFill/>
                </a:ln>
                <a:solidFill>
                  <a:prstClr val="black">
                    <a:tint val="75000"/>
                  </a:prstClr>
                </a:solidFill>
                <a:effectLst/>
                <a:uLnTx/>
                <a:uFillTx/>
                <a:latin typeface="Arial" panose="020B0604020202020204"/>
                <a:ea typeface="+mn-ea"/>
                <a:cs typeface="Arial" panose="020B0604020202020204" pitchFamily="34" charset="0"/>
              </a:rPr>
              <a:pPr marL="0" marR="0" lvl="0" indent="0" algn="r" defTabSz="914400" rtl="0" eaLnBrk="1" fontAlgn="auto" latinLnBrk="0" hangingPunct="1">
                <a:lnSpc>
                  <a:spcPct val="100000"/>
                </a:lnSpc>
                <a:spcBef>
                  <a:spcPts val="0"/>
                </a:spcBef>
                <a:spcAft>
                  <a:spcPts val="600"/>
                </a:spcAft>
                <a:buClrTx/>
                <a:buSzTx/>
                <a:buFontTx/>
                <a:buNone/>
                <a:tabLst/>
                <a:defRPr/>
              </a:pPr>
              <a:t>46</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a:ea typeface="+mn-ea"/>
              <a:cs typeface="Arial" panose="020B0604020202020204" pitchFamily="34" charset="0"/>
            </a:endParaRPr>
          </a:p>
        </p:txBody>
      </p:sp>
      <p:sp>
        <p:nvSpPr>
          <p:cNvPr id="16" name="Fußzeilenplatzhalter 1">
            <a:extLst>
              <a:ext uri="{FF2B5EF4-FFF2-40B4-BE49-F238E27FC236}">
                <a16:creationId xmlns:a16="http://schemas.microsoft.com/office/drawing/2014/main" id="{42A5F245-AFBD-4945-A840-42BE01CA944A}"/>
              </a:ext>
            </a:extLst>
          </p:cNvPr>
          <p:cNvSpPr>
            <a:spLocks noGrp="1"/>
          </p:cNvSpPr>
          <p:nvPr>
            <p:ph type="ftr" sz="quarter" idx="10"/>
          </p:nvPr>
        </p:nvSpPr>
        <p:spPr>
          <a:xfrm>
            <a:off x="11131800" y="6316301"/>
            <a:ext cx="406694" cy="54712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1982629598"/>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43AED7-91D8-46D8-9D76-01EFC617F0A5}"/>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E8C6AE65-D1AA-4244-A70F-31D01FA7CE88}"/>
              </a:ext>
            </a:extLst>
          </p:cNvPr>
          <p:cNvSpPr>
            <a:spLocks noGrp="1"/>
          </p:cNvSpPr>
          <p:nvPr>
            <p:ph type="title"/>
          </p:nvPr>
        </p:nvSpPr>
        <p:spPr>
          <a:xfrm>
            <a:off x="731838" y="549275"/>
            <a:ext cx="10724789" cy="715581"/>
          </a:xfrm>
        </p:spPr>
        <p:txBody>
          <a:bodyPr/>
          <a:lstStyle/>
          <a:p>
            <a:r>
              <a:rPr lang="en-US" sz="4500" dirty="0"/>
              <a:t>Survey focus areas</a:t>
            </a:r>
          </a:p>
        </p:txBody>
      </p:sp>
      <p:graphicFrame>
        <p:nvGraphicFramePr>
          <p:cNvPr id="11" name="Table 8">
            <a:extLst>
              <a:ext uri="{FF2B5EF4-FFF2-40B4-BE49-F238E27FC236}">
                <a16:creationId xmlns:a16="http://schemas.microsoft.com/office/drawing/2014/main" id="{3023A275-4F50-4FCE-A2D6-B4BB54C130D9}"/>
              </a:ext>
            </a:extLst>
          </p:cNvPr>
          <p:cNvGraphicFramePr>
            <a:graphicFrameLocks noGrp="1"/>
          </p:cNvGraphicFramePr>
          <p:nvPr>
            <p:extLst>
              <p:ext uri="{D42A27DB-BD31-4B8C-83A1-F6EECF244321}">
                <p14:modId xmlns:p14="http://schemas.microsoft.com/office/powerpoint/2010/main" val="42416518"/>
              </p:ext>
            </p:extLst>
          </p:nvPr>
        </p:nvGraphicFramePr>
        <p:xfrm>
          <a:off x="6520635" y="1979506"/>
          <a:ext cx="4500562" cy="1402080"/>
        </p:xfrm>
        <a:graphic>
          <a:graphicData uri="http://schemas.openxmlformats.org/drawingml/2006/table">
            <a:tbl>
              <a:tblPr firstRow="1" bandRow="1">
                <a:tableStyleId>{1FECB4D8-DB02-4DC6-A0A2-4F2EBAE1DC90}</a:tableStyleId>
              </a:tblPr>
              <a:tblGrid>
                <a:gridCol w="4500562">
                  <a:extLst>
                    <a:ext uri="{9D8B030D-6E8A-4147-A177-3AD203B41FA5}">
                      <a16:colId xmlns:a16="http://schemas.microsoft.com/office/drawing/2014/main" val="3474748358"/>
                    </a:ext>
                  </a:extLst>
                </a:gridCol>
              </a:tblGrid>
              <a:tr h="370840">
                <a:tc>
                  <a:txBody>
                    <a:bodyPr/>
                    <a:lstStyle/>
                    <a:p>
                      <a:r>
                        <a:rPr lang="en-US" sz="2200" b="1" i="0" u="none" strike="noStrike" kern="1200" baseline="0" dirty="0">
                          <a:solidFill>
                            <a:schemeClr val="lt1"/>
                          </a:solidFill>
                          <a:latin typeface="+mn-lt"/>
                          <a:ea typeface="+mn-ea"/>
                          <a:cs typeface="+mn-cs"/>
                        </a:rPr>
                        <a:t>Focus area # 2 - Digital access technology </a:t>
                      </a:r>
                      <a:endParaRPr lang="en-US" sz="2200" dirty="0"/>
                    </a:p>
                  </a:txBody>
                  <a:tcPr>
                    <a:solidFill>
                      <a:srgbClr val="3494BA"/>
                    </a:solidFill>
                  </a:tcPr>
                </a:tc>
                <a:extLst>
                  <a:ext uri="{0D108BD9-81ED-4DB2-BD59-A6C34878D82A}">
                    <a16:rowId xmlns:a16="http://schemas.microsoft.com/office/drawing/2014/main" val="3305310843"/>
                  </a:ext>
                </a:extLst>
              </a:tr>
              <a:tr h="370840">
                <a:tc>
                  <a:txBody>
                    <a:bodyPr/>
                    <a:lstStyle/>
                    <a:p>
                      <a:r>
                        <a:rPr lang="en-US" sz="1800" b="0" i="0" u="none" strike="noStrike" kern="1200" baseline="0" dirty="0">
                          <a:solidFill>
                            <a:schemeClr val="dk1"/>
                          </a:solidFill>
                          <a:latin typeface="+mn-lt"/>
                          <a:ea typeface="+mn-ea"/>
                          <a:cs typeface="+mn-cs"/>
                        </a:rPr>
                        <a:t>Determine available network speed and stability to access digital content</a:t>
                      </a:r>
                      <a:endParaRPr lang="en-US" dirty="0"/>
                    </a:p>
                  </a:txBody>
                  <a:tcPr/>
                </a:tc>
                <a:extLst>
                  <a:ext uri="{0D108BD9-81ED-4DB2-BD59-A6C34878D82A}">
                    <a16:rowId xmlns:a16="http://schemas.microsoft.com/office/drawing/2014/main" val="718294668"/>
                  </a:ext>
                </a:extLst>
              </a:tr>
            </a:tbl>
          </a:graphicData>
        </a:graphic>
      </p:graphicFrame>
      <p:graphicFrame>
        <p:nvGraphicFramePr>
          <p:cNvPr id="12" name="Table 8">
            <a:extLst>
              <a:ext uri="{FF2B5EF4-FFF2-40B4-BE49-F238E27FC236}">
                <a16:creationId xmlns:a16="http://schemas.microsoft.com/office/drawing/2014/main" id="{54A3F0AE-2576-48FD-A39D-E8C2F9FC830E}"/>
              </a:ext>
            </a:extLst>
          </p:cNvPr>
          <p:cNvGraphicFramePr>
            <a:graphicFrameLocks noGrp="1"/>
          </p:cNvGraphicFramePr>
          <p:nvPr>
            <p:extLst>
              <p:ext uri="{D42A27DB-BD31-4B8C-83A1-F6EECF244321}">
                <p14:modId xmlns:p14="http://schemas.microsoft.com/office/powerpoint/2010/main" val="3162385033"/>
              </p:ext>
            </p:extLst>
          </p:nvPr>
        </p:nvGraphicFramePr>
        <p:xfrm>
          <a:off x="1158240" y="1979506"/>
          <a:ext cx="4500562" cy="1402080"/>
        </p:xfrm>
        <a:graphic>
          <a:graphicData uri="http://schemas.openxmlformats.org/drawingml/2006/table">
            <a:tbl>
              <a:tblPr firstRow="1" bandRow="1">
                <a:tableStyleId>{1FECB4D8-DB02-4DC6-A0A2-4F2EBAE1DC90}</a:tableStyleId>
              </a:tblPr>
              <a:tblGrid>
                <a:gridCol w="4500562">
                  <a:extLst>
                    <a:ext uri="{9D8B030D-6E8A-4147-A177-3AD203B41FA5}">
                      <a16:colId xmlns:a16="http://schemas.microsoft.com/office/drawing/2014/main" val="3474748358"/>
                    </a:ext>
                  </a:extLst>
                </a:gridCol>
              </a:tblGrid>
              <a:tr h="186266">
                <a:tc>
                  <a:txBody>
                    <a:bodyPr/>
                    <a:lstStyle/>
                    <a:p>
                      <a:r>
                        <a:rPr lang="en-US" sz="2200" b="1" i="0" u="none" strike="noStrike" kern="1200" baseline="0" dirty="0">
                          <a:solidFill>
                            <a:schemeClr val="lt1"/>
                          </a:solidFill>
                          <a:latin typeface="+mn-lt"/>
                          <a:ea typeface="+mn-ea"/>
                          <a:cs typeface="+mn-cs"/>
                        </a:rPr>
                        <a:t>Focus area # 1 –  A human-platform interaction technology </a:t>
                      </a:r>
                    </a:p>
                  </a:txBody>
                  <a:tcPr>
                    <a:solidFill>
                      <a:srgbClr val="3494BA"/>
                    </a:solidFill>
                  </a:tcPr>
                </a:tc>
                <a:extLst>
                  <a:ext uri="{0D108BD9-81ED-4DB2-BD59-A6C34878D82A}">
                    <a16:rowId xmlns:a16="http://schemas.microsoft.com/office/drawing/2014/main" val="3305310843"/>
                  </a:ext>
                </a:extLst>
              </a:tr>
              <a:tr h="370840">
                <a:tc>
                  <a:txBody>
                    <a:bodyPr/>
                    <a:lstStyle/>
                    <a:p>
                      <a:r>
                        <a:rPr lang="en-US" sz="1800" b="0" i="0" u="none" strike="noStrike" kern="1200" baseline="0" dirty="0">
                          <a:solidFill>
                            <a:schemeClr val="dk1"/>
                          </a:solidFill>
                          <a:latin typeface="+mn-lt"/>
                          <a:ea typeface="+mn-ea"/>
                          <a:cs typeface="+mn-cs"/>
                        </a:rPr>
                        <a:t>Determine the hardware and software available to learners </a:t>
                      </a:r>
                      <a:endParaRPr lang="en-US" dirty="0"/>
                    </a:p>
                  </a:txBody>
                  <a:tcPr/>
                </a:tc>
                <a:extLst>
                  <a:ext uri="{0D108BD9-81ED-4DB2-BD59-A6C34878D82A}">
                    <a16:rowId xmlns:a16="http://schemas.microsoft.com/office/drawing/2014/main" val="718294668"/>
                  </a:ext>
                </a:extLst>
              </a:tr>
            </a:tbl>
          </a:graphicData>
        </a:graphic>
      </p:graphicFrame>
      <p:graphicFrame>
        <p:nvGraphicFramePr>
          <p:cNvPr id="13" name="Table 8">
            <a:extLst>
              <a:ext uri="{FF2B5EF4-FFF2-40B4-BE49-F238E27FC236}">
                <a16:creationId xmlns:a16="http://schemas.microsoft.com/office/drawing/2014/main" id="{6C792B24-C812-49E9-81A2-CC5CAB081D33}"/>
              </a:ext>
            </a:extLst>
          </p:cNvPr>
          <p:cNvGraphicFramePr>
            <a:graphicFrameLocks noGrp="1"/>
          </p:cNvGraphicFramePr>
          <p:nvPr>
            <p:extLst>
              <p:ext uri="{D42A27DB-BD31-4B8C-83A1-F6EECF244321}">
                <p14:modId xmlns:p14="http://schemas.microsoft.com/office/powerpoint/2010/main" val="676831219"/>
              </p:ext>
            </p:extLst>
          </p:nvPr>
        </p:nvGraphicFramePr>
        <p:xfrm>
          <a:off x="1158240" y="4157135"/>
          <a:ext cx="4500562" cy="1889760"/>
        </p:xfrm>
        <a:graphic>
          <a:graphicData uri="http://schemas.openxmlformats.org/drawingml/2006/table">
            <a:tbl>
              <a:tblPr firstRow="1" bandRow="1">
                <a:tableStyleId>{1FECB4D8-DB02-4DC6-A0A2-4F2EBAE1DC90}</a:tableStyleId>
              </a:tblPr>
              <a:tblGrid>
                <a:gridCol w="4500562">
                  <a:extLst>
                    <a:ext uri="{9D8B030D-6E8A-4147-A177-3AD203B41FA5}">
                      <a16:colId xmlns:a16="http://schemas.microsoft.com/office/drawing/2014/main" val="3474748358"/>
                    </a:ext>
                  </a:extLst>
                </a:gridCol>
              </a:tblGrid>
              <a:tr h="186266">
                <a:tc>
                  <a:txBody>
                    <a:bodyPr/>
                    <a:lstStyle/>
                    <a:p>
                      <a:r>
                        <a:rPr lang="en-US" sz="2200" b="1" i="0" u="none" strike="noStrike" kern="1200" baseline="0" dirty="0">
                          <a:solidFill>
                            <a:schemeClr val="lt1"/>
                          </a:solidFill>
                          <a:latin typeface="+mn-lt"/>
                          <a:ea typeface="+mn-ea"/>
                          <a:cs typeface="+mn-cs"/>
                        </a:rPr>
                        <a:t>Focus area # 3 - Digital content</a:t>
                      </a:r>
                      <a:endParaRPr lang="en-US" sz="2200" dirty="0"/>
                    </a:p>
                  </a:txBody>
                  <a:tcPr>
                    <a:solidFill>
                      <a:srgbClr val="3494BA"/>
                    </a:solidFill>
                  </a:tcPr>
                </a:tc>
                <a:extLst>
                  <a:ext uri="{0D108BD9-81ED-4DB2-BD59-A6C34878D82A}">
                    <a16:rowId xmlns:a16="http://schemas.microsoft.com/office/drawing/2014/main" val="3305310843"/>
                  </a:ext>
                </a:extLst>
              </a:tr>
              <a:tr h="370840">
                <a:tc>
                  <a:txBody>
                    <a:bodyPr/>
                    <a:lstStyle/>
                    <a:p>
                      <a:r>
                        <a:rPr lang="en-US" sz="1800" b="0" i="0" u="none" strike="noStrike" kern="1200" baseline="0" dirty="0">
                          <a:solidFill>
                            <a:schemeClr val="dk1"/>
                          </a:solidFill>
                          <a:latin typeface="+mn-lt"/>
                          <a:ea typeface="+mn-ea"/>
                          <a:cs typeface="+mn-cs"/>
                        </a:rPr>
                        <a:t>Determine the priorities of converting previous face-to-face training and workshops materials to digital learning and the development of new online content </a:t>
                      </a:r>
                      <a:endParaRPr lang="en-US" dirty="0"/>
                    </a:p>
                  </a:txBody>
                  <a:tcPr/>
                </a:tc>
                <a:extLst>
                  <a:ext uri="{0D108BD9-81ED-4DB2-BD59-A6C34878D82A}">
                    <a16:rowId xmlns:a16="http://schemas.microsoft.com/office/drawing/2014/main" val="718294668"/>
                  </a:ext>
                </a:extLst>
              </a:tr>
            </a:tbl>
          </a:graphicData>
        </a:graphic>
      </p:graphicFrame>
      <p:graphicFrame>
        <p:nvGraphicFramePr>
          <p:cNvPr id="14" name="Table 8">
            <a:extLst>
              <a:ext uri="{FF2B5EF4-FFF2-40B4-BE49-F238E27FC236}">
                <a16:creationId xmlns:a16="http://schemas.microsoft.com/office/drawing/2014/main" id="{6DCC4D21-902F-40B2-933E-78D798548CE5}"/>
              </a:ext>
            </a:extLst>
          </p:cNvPr>
          <p:cNvGraphicFramePr>
            <a:graphicFrameLocks noGrp="1"/>
          </p:cNvGraphicFramePr>
          <p:nvPr>
            <p:extLst>
              <p:ext uri="{D42A27DB-BD31-4B8C-83A1-F6EECF244321}">
                <p14:modId xmlns:p14="http://schemas.microsoft.com/office/powerpoint/2010/main" val="1960168015"/>
              </p:ext>
            </p:extLst>
          </p:nvPr>
        </p:nvGraphicFramePr>
        <p:xfrm>
          <a:off x="6533198" y="4096236"/>
          <a:ext cx="4500562" cy="1889760"/>
        </p:xfrm>
        <a:graphic>
          <a:graphicData uri="http://schemas.openxmlformats.org/drawingml/2006/table">
            <a:tbl>
              <a:tblPr firstRow="1" bandRow="1">
                <a:tableStyleId>{1FECB4D8-DB02-4DC6-A0A2-4F2EBAE1DC90}</a:tableStyleId>
              </a:tblPr>
              <a:tblGrid>
                <a:gridCol w="4500562">
                  <a:extLst>
                    <a:ext uri="{9D8B030D-6E8A-4147-A177-3AD203B41FA5}">
                      <a16:colId xmlns:a16="http://schemas.microsoft.com/office/drawing/2014/main" val="3474748358"/>
                    </a:ext>
                  </a:extLst>
                </a:gridCol>
              </a:tblGrid>
              <a:tr h="186266">
                <a:tc>
                  <a:txBody>
                    <a:bodyPr/>
                    <a:lstStyle/>
                    <a:p>
                      <a:r>
                        <a:rPr lang="en-US" sz="2200" b="1" i="0" u="none" strike="noStrike" kern="1200" baseline="0" dirty="0">
                          <a:solidFill>
                            <a:schemeClr val="lt1"/>
                          </a:solidFill>
                          <a:latin typeface="+mn-lt"/>
                          <a:ea typeface="+mn-ea"/>
                          <a:cs typeface="+mn-cs"/>
                        </a:rPr>
                        <a:t>Focus area # 4 - Accessibility </a:t>
                      </a:r>
                      <a:endParaRPr lang="en-US" sz="2200" dirty="0"/>
                    </a:p>
                  </a:txBody>
                  <a:tcPr>
                    <a:solidFill>
                      <a:srgbClr val="3494BA"/>
                    </a:solidFill>
                  </a:tcPr>
                </a:tc>
                <a:extLst>
                  <a:ext uri="{0D108BD9-81ED-4DB2-BD59-A6C34878D82A}">
                    <a16:rowId xmlns:a16="http://schemas.microsoft.com/office/drawing/2014/main" val="3305310843"/>
                  </a:ext>
                </a:extLst>
              </a:tr>
              <a:tr h="370840">
                <a:tc>
                  <a:txBody>
                    <a:bodyPr/>
                    <a:lstStyle/>
                    <a:p>
                      <a:r>
                        <a:rPr lang="en-US" sz="1800" b="0" i="0" u="none" strike="noStrike" kern="1200" baseline="0" dirty="0">
                          <a:solidFill>
                            <a:schemeClr val="dk1"/>
                          </a:solidFill>
                          <a:latin typeface="+mn-lt"/>
                          <a:ea typeface="+mn-ea"/>
                          <a:cs typeface="+mn-cs"/>
                        </a:rPr>
                        <a:t>Identify the features/requirements that ISO should consider for the design and development of accessible digital learning solutions to learners with disabilities</a:t>
                      </a:r>
                    </a:p>
                    <a:p>
                      <a:endParaRPr lang="en-US" dirty="0"/>
                    </a:p>
                  </a:txBody>
                  <a:tcPr/>
                </a:tc>
                <a:extLst>
                  <a:ext uri="{0D108BD9-81ED-4DB2-BD59-A6C34878D82A}">
                    <a16:rowId xmlns:a16="http://schemas.microsoft.com/office/drawing/2014/main" val="718294668"/>
                  </a:ext>
                </a:extLst>
              </a:tr>
            </a:tbl>
          </a:graphicData>
        </a:graphic>
      </p:graphicFrame>
      <p:cxnSp>
        <p:nvCxnSpPr>
          <p:cNvPr id="19" name="Straight Connector 18">
            <a:extLst>
              <a:ext uri="{FF2B5EF4-FFF2-40B4-BE49-F238E27FC236}">
                <a16:creationId xmlns:a16="http://schemas.microsoft.com/office/drawing/2014/main" id="{5F662903-525D-405E-82F4-0B6AD0FFEE14}"/>
              </a:ext>
            </a:extLst>
          </p:cNvPr>
          <p:cNvCxnSpPr/>
          <p:nvPr/>
        </p:nvCxnSpPr>
        <p:spPr>
          <a:xfrm>
            <a:off x="731838" y="3769360"/>
            <a:ext cx="10808071"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36AF7C9-CAF5-45CC-9254-65AE0B197291}"/>
              </a:ext>
            </a:extLst>
          </p:cNvPr>
          <p:cNvCxnSpPr>
            <a:cxnSpLocks/>
            <a:stCxn id="6" idx="2"/>
          </p:cNvCxnSpPr>
          <p:nvPr/>
        </p:nvCxnSpPr>
        <p:spPr>
          <a:xfrm>
            <a:off x="6094233" y="1264856"/>
            <a:ext cx="1767" cy="505182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5867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43AED7-91D8-46D8-9D76-01EFC617F0A5}"/>
              </a:ext>
            </a:extLst>
          </p:cNvPr>
          <p:cNvSpPr>
            <a:spLocks noGrp="1"/>
          </p:cNvSpPr>
          <p:nvPr>
            <p:ph type="ftr"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E8C6AE65-D1AA-4244-A70F-31D01FA7CE88}"/>
              </a:ext>
            </a:extLst>
          </p:cNvPr>
          <p:cNvSpPr>
            <a:spLocks noGrp="1"/>
          </p:cNvSpPr>
          <p:nvPr>
            <p:ph type="title"/>
          </p:nvPr>
        </p:nvSpPr>
        <p:spPr>
          <a:xfrm>
            <a:off x="731838" y="549275"/>
            <a:ext cx="10724789" cy="715581"/>
          </a:xfrm>
        </p:spPr>
        <p:txBody>
          <a:bodyPr/>
          <a:lstStyle/>
          <a:p>
            <a:r>
              <a:rPr lang="en-US" sz="4500" dirty="0"/>
              <a:t>Target audience &amp; respondents</a:t>
            </a:r>
          </a:p>
        </p:txBody>
      </p:sp>
      <p:sp>
        <p:nvSpPr>
          <p:cNvPr id="10" name="Rectangle: Folded Corner 9">
            <a:extLst>
              <a:ext uri="{FF2B5EF4-FFF2-40B4-BE49-F238E27FC236}">
                <a16:creationId xmlns:a16="http://schemas.microsoft.com/office/drawing/2014/main" id="{74F641C2-4619-4E57-9BEF-51CEDA15C93D}"/>
              </a:ext>
            </a:extLst>
          </p:cNvPr>
          <p:cNvSpPr/>
          <p:nvPr/>
        </p:nvSpPr>
        <p:spPr>
          <a:xfrm>
            <a:off x="735376" y="1534160"/>
            <a:ext cx="10804533" cy="2215965"/>
          </a:xfrm>
          <a:custGeom>
            <a:avLst/>
            <a:gdLst>
              <a:gd name="connsiteX0" fmla="*/ 0 w 10804533"/>
              <a:gd name="connsiteY0" fmla="*/ 0 h 2215965"/>
              <a:gd name="connsiteX1" fmla="*/ 676705 w 10804533"/>
              <a:gd name="connsiteY1" fmla="*/ 0 h 2215965"/>
              <a:gd name="connsiteX2" fmla="*/ 1137319 w 10804533"/>
              <a:gd name="connsiteY2" fmla="*/ 0 h 2215965"/>
              <a:gd name="connsiteX3" fmla="*/ 1597934 w 10804533"/>
              <a:gd name="connsiteY3" fmla="*/ 0 h 2215965"/>
              <a:gd name="connsiteX4" fmla="*/ 1950503 w 10804533"/>
              <a:gd name="connsiteY4" fmla="*/ 0 h 2215965"/>
              <a:gd name="connsiteX5" fmla="*/ 2735253 w 10804533"/>
              <a:gd name="connsiteY5" fmla="*/ 0 h 2215965"/>
              <a:gd name="connsiteX6" fmla="*/ 3520003 w 10804533"/>
              <a:gd name="connsiteY6" fmla="*/ 0 h 2215965"/>
              <a:gd name="connsiteX7" fmla="*/ 3980617 w 10804533"/>
              <a:gd name="connsiteY7" fmla="*/ 0 h 2215965"/>
              <a:gd name="connsiteX8" fmla="*/ 4765368 w 10804533"/>
              <a:gd name="connsiteY8" fmla="*/ 0 h 2215965"/>
              <a:gd name="connsiteX9" fmla="*/ 5009891 w 10804533"/>
              <a:gd name="connsiteY9" fmla="*/ 0 h 2215965"/>
              <a:gd name="connsiteX10" fmla="*/ 5470506 w 10804533"/>
              <a:gd name="connsiteY10" fmla="*/ 0 h 2215965"/>
              <a:gd name="connsiteX11" fmla="*/ 6147211 w 10804533"/>
              <a:gd name="connsiteY11" fmla="*/ 0 h 2215965"/>
              <a:gd name="connsiteX12" fmla="*/ 6607825 w 10804533"/>
              <a:gd name="connsiteY12" fmla="*/ 0 h 2215965"/>
              <a:gd name="connsiteX13" fmla="*/ 6852349 w 10804533"/>
              <a:gd name="connsiteY13" fmla="*/ 0 h 2215965"/>
              <a:gd name="connsiteX14" fmla="*/ 7312963 w 10804533"/>
              <a:gd name="connsiteY14" fmla="*/ 0 h 2215965"/>
              <a:gd name="connsiteX15" fmla="*/ 8097713 w 10804533"/>
              <a:gd name="connsiteY15" fmla="*/ 0 h 2215965"/>
              <a:gd name="connsiteX16" fmla="*/ 8558327 w 10804533"/>
              <a:gd name="connsiteY16" fmla="*/ 0 h 2215965"/>
              <a:gd name="connsiteX17" fmla="*/ 9126987 w 10804533"/>
              <a:gd name="connsiteY17" fmla="*/ 0 h 2215965"/>
              <a:gd name="connsiteX18" fmla="*/ 9587601 w 10804533"/>
              <a:gd name="connsiteY18" fmla="*/ 0 h 2215965"/>
              <a:gd name="connsiteX19" fmla="*/ 9832125 w 10804533"/>
              <a:gd name="connsiteY19" fmla="*/ 0 h 2215965"/>
              <a:gd name="connsiteX20" fmla="*/ 10804533 w 10804533"/>
              <a:gd name="connsiteY20" fmla="*/ 0 h 2215965"/>
              <a:gd name="connsiteX21" fmla="*/ 10804533 w 10804533"/>
              <a:gd name="connsiteY21" fmla="*/ 443191 h 2215965"/>
              <a:gd name="connsiteX22" fmla="*/ 10804533 w 10804533"/>
              <a:gd name="connsiteY22" fmla="*/ 886382 h 2215965"/>
              <a:gd name="connsiteX23" fmla="*/ 10804533 w 10804533"/>
              <a:gd name="connsiteY23" fmla="*/ 1292641 h 2215965"/>
              <a:gd name="connsiteX24" fmla="*/ 10804533 w 10804533"/>
              <a:gd name="connsiteY24" fmla="*/ 1846630 h 2215965"/>
              <a:gd name="connsiteX25" fmla="*/ 10435198 w 10804533"/>
              <a:gd name="connsiteY25" fmla="*/ 2215965 h 2215965"/>
              <a:gd name="connsiteX26" fmla="*/ 10064169 w 10804533"/>
              <a:gd name="connsiteY26" fmla="*/ 2215965 h 2215965"/>
              <a:gd name="connsiteX27" fmla="*/ 9693139 w 10804533"/>
              <a:gd name="connsiteY27" fmla="*/ 2215965 h 2215965"/>
              <a:gd name="connsiteX28" fmla="*/ 9113406 w 10804533"/>
              <a:gd name="connsiteY28" fmla="*/ 2215965 h 2215965"/>
              <a:gd name="connsiteX29" fmla="*/ 8429321 w 10804533"/>
              <a:gd name="connsiteY29" fmla="*/ 2215965 h 2215965"/>
              <a:gd name="connsiteX30" fmla="*/ 7745236 w 10804533"/>
              <a:gd name="connsiteY30" fmla="*/ 2215965 h 2215965"/>
              <a:gd name="connsiteX31" fmla="*/ 7478559 w 10804533"/>
              <a:gd name="connsiteY31" fmla="*/ 2215965 h 2215965"/>
              <a:gd name="connsiteX32" fmla="*/ 6794473 w 10804533"/>
              <a:gd name="connsiteY32" fmla="*/ 2215965 h 2215965"/>
              <a:gd name="connsiteX33" fmla="*/ 6527796 w 10804533"/>
              <a:gd name="connsiteY33" fmla="*/ 2215965 h 2215965"/>
              <a:gd name="connsiteX34" fmla="*/ 5843711 w 10804533"/>
              <a:gd name="connsiteY34" fmla="*/ 2215965 h 2215965"/>
              <a:gd name="connsiteX35" fmla="*/ 5577034 w 10804533"/>
              <a:gd name="connsiteY35" fmla="*/ 2215965 h 2215965"/>
              <a:gd name="connsiteX36" fmla="*/ 5101652 w 10804533"/>
              <a:gd name="connsiteY36" fmla="*/ 2215965 h 2215965"/>
              <a:gd name="connsiteX37" fmla="*/ 4730623 w 10804533"/>
              <a:gd name="connsiteY37" fmla="*/ 2215965 h 2215965"/>
              <a:gd name="connsiteX38" fmla="*/ 4359594 w 10804533"/>
              <a:gd name="connsiteY38" fmla="*/ 2215965 h 2215965"/>
              <a:gd name="connsiteX39" fmla="*/ 3779861 w 10804533"/>
              <a:gd name="connsiteY39" fmla="*/ 2215965 h 2215965"/>
              <a:gd name="connsiteX40" fmla="*/ 3304479 w 10804533"/>
              <a:gd name="connsiteY40" fmla="*/ 2215965 h 2215965"/>
              <a:gd name="connsiteX41" fmla="*/ 2933450 w 10804533"/>
              <a:gd name="connsiteY41" fmla="*/ 2215965 h 2215965"/>
              <a:gd name="connsiteX42" fmla="*/ 2353717 w 10804533"/>
              <a:gd name="connsiteY42" fmla="*/ 2215965 h 2215965"/>
              <a:gd name="connsiteX43" fmla="*/ 1773984 w 10804533"/>
              <a:gd name="connsiteY43" fmla="*/ 2215965 h 2215965"/>
              <a:gd name="connsiteX44" fmla="*/ 1298602 w 10804533"/>
              <a:gd name="connsiteY44" fmla="*/ 2215965 h 2215965"/>
              <a:gd name="connsiteX45" fmla="*/ 510165 w 10804533"/>
              <a:gd name="connsiteY45" fmla="*/ 2215965 h 2215965"/>
              <a:gd name="connsiteX46" fmla="*/ 0 w 10804533"/>
              <a:gd name="connsiteY46" fmla="*/ 2215965 h 2215965"/>
              <a:gd name="connsiteX47" fmla="*/ 0 w 10804533"/>
              <a:gd name="connsiteY47" fmla="*/ 1661974 h 2215965"/>
              <a:gd name="connsiteX48" fmla="*/ 0 w 10804533"/>
              <a:gd name="connsiteY48" fmla="*/ 1174461 h 2215965"/>
              <a:gd name="connsiteX49" fmla="*/ 0 w 10804533"/>
              <a:gd name="connsiteY49" fmla="*/ 598311 h 2215965"/>
              <a:gd name="connsiteX50" fmla="*/ 0 w 10804533"/>
              <a:gd name="connsiteY50" fmla="*/ 0 h 2215965"/>
              <a:gd name="connsiteX0" fmla="*/ 10435198 w 10804533"/>
              <a:gd name="connsiteY0" fmla="*/ 2215965 h 2215965"/>
              <a:gd name="connsiteX1" fmla="*/ 10509065 w 10804533"/>
              <a:gd name="connsiteY1" fmla="*/ 1920497 h 2215965"/>
              <a:gd name="connsiteX2" fmla="*/ 10804533 w 10804533"/>
              <a:gd name="connsiteY2" fmla="*/ 1846630 h 2215965"/>
              <a:gd name="connsiteX3" fmla="*/ 10435198 w 10804533"/>
              <a:gd name="connsiteY3" fmla="*/ 2215965 h 2215965"/>
              <a:gd name="connsiteX0" fmla="*/ 10435198 w 10804533"/>
              <a:gd name="connsiteY0" fmla="*/ 2215965 h 2215965"/>
              <a:gd name="connsiteX1" fmla="*/ 10509065 w 10804533"/>
              <a:gd name="connsiteY1" fmla="*/ 1920497 h 2215965"/>
              <a:gd name="connsiteX2" fmla="*/ 10804533 w 10804533"/>
              <a:gd name="connsiteY2" fmla="*/ 1846630 h 2215965"/>
              <a:gd name="connsiteX3" fmla="*/ 10435198 w 10804533"/>
              <a:gd name="connsiteY3" fmla="*/ 2215965 h 2215965"/>
              <a:gd name="connsiteX4" fmla="*/ 10168521 w 10804533"/>
              <a:gd name="connsiteY4" fmla="*/ 2215965 h 2215965"/>
              <a:gd name="connsiteX5" fmla="*/ 9797491 w 10804533"/>
              <a:gd name="connsiteY5" fmla="*/ 2215965 h 2215965"/>
              <a:gd name="connsiteX6" fmla="*/ 9426462 w 10804533"/>
              <a:gd name="connsiteY6" fmla="*/ 2215965 h 2215965"/>
              <a:gd name="connsiteX7" fmla="*/ 8638025 w 10804533"/>
              <a:gd name="connsiteY7" fmla="*/ 2215965 h 2215965"/>
              <a:gd name="connsiteX8" fmla="*/ 8058292 w 10804533"/>
              <a:gd name="connsiteY8" fmla="*/ 2215965 h 2215965"/>
              <a:gd name="connsiteX9" fmla="*/ 7478559 w 10804533"/>
              <a:gd name="connsiteY9" fmla="*/ 2215965 h 2215965"/>
              <a:gd name="connsiteX10" fmla="*/ 6794473 w 10804533"/>
              <a:gd name="connsiteY10" fmla="*/ 2215965 h 2215965"/>
              <a:gd name="connsiteX11" fmla="*/ 6319092 w 10804533"/>
              <a:gd name="connsiteY11" fmla="*/ 2215965 h 2215965"/>
              <a:gd name="connsiteX12" fmla="*/ 5843711 w 10804533"/>
              <a:gd name="connsiteY12" fmla="*/ 2215965 h 2215965"/>
              <a:gd name="connsiteX13" fmla="*/ 5472682 w 10804533"/>
              <a:gd name="connsiteY13" fmla="*/ 2215965 h 2215965"/>
              <a:gd name="connsiteX14" fmla="*/ 5206004 w 10804533"/>
              <a:gd name="connsiteY14" fmla="*/ 2215965 h 2215965"/>
              <a:gd name="connsiteX15" fmla="*/ 4417567 w 10804533"/>
              <a:gd name="connsiteY15" fmla="*/ 2215965 h 2215965"/>
              <a:gd name="connsiteX16" fmla="*/ 3942186 w 10804533"/>
              <a:gd name="connsiteY16" fmla="*/ 2215965 h 2215965"/>
              <a:gd name="connsiteX17" fmla="*/ 3466805 w 10804533"/>
              <a:gd name="connsiteY17" fmla="*/ 2215965 h 2215965"/>
              <a:gd name="connsiteX18" fmla="*/ 2991423 w 10804533"/>
              <a:gd name="connsiteY18" fmla="*/ 2215965 h 2215965"/>
              <a:gd name="connsiteX19" fmla="*/ 2202986 w 10804533"/>
              <a:gd name="connsiteY19" fmla="*/ 2215965 h 2215965"/>
              <a:gd name="connsiteX20" fmla="*/ 1518901 w 10804533"/>
              <a:gd name="connsiteY20" fmla="*/ 2215965 h 2215965"/>
              <a:gd name="connsiteX21" fmla="*/ 1147872 w 10804533"/>
              <a:gd name="connsiteY21" fmla="*/ 2215965 h 2215965"/>
              <a:gd name="connsiteX22" fmla="*/ 881194 w 10804533"/>
              <a:gd name="connsiteY22" fmla="*/ 2215965 h 2215965"/>
              <a:gd name="connsiteX23" fmla="*/ 510165 w 10804533"/>
              <a:gd name="connsiteY23" fmla="*/ 2215965 h 2215965"/>
              <a:gd name="connsiteX24" fmla="*/ 0 w 10804533"/>
              <a:gd name="connsiteY24" fmla="*/ 2215965 h 2215965"/>
              <a:gd name="connsiteX25" fmla="*/ 0 w 10804533"/>
              <a:gd name="connsiteY25" fmla="*/ 1639814 h 2215965"/>
              <a:gd name="connsiteX26" fmla="*/ 0 w 10804533"/>
              <a:gd name="connsiteY26" fmla="*/ 1152302 h 2215965"/>
              <a:gd name="connsiteX27" fmla="*/ 0 w 10804533"/>
              <a:gd name="connsiteY27" fmla="*/ 576151 h 2215965"/>
              <a:gd name="connsiteX28" fmla="*/ 0 w 10804533"/>
              <a:gd name="connsiteY28" fmla="*/ 0 h 2215965"/>
              <a:gd name="connsiteX29" fmla="*/ 676705 w 10804533"/>
              <a:gd name="connsiteY29" fmla="*/ 0 h 2215965"/>
              <a:gd name="connsiteX30" fmla="*/ 1245365 w 10804533"/>
              <a:gd name="connsiteY30" fmla="*/ 0 h 2215965"/>
              <a:gd name="connsiteX31" fmla="*/ 2030115 w 10804533"/>
              <a:gd name="connsiteY31" fmla="*/ 0 h 2215965"/>
              <a:gd name="connsiteX32" fmla="*/ 2490729 w 10804533"/>
              <a:gd name="connsiteY32" fmla="*/ 0 h 2215965"/>
              <a:gd name="connsiteX33" fmla="*/ 2951343 w 10804533"/>
              <a:gd name="connsiteY33" fmla="*/ 0 h 2215965"/>
              <a:gd name="connsiteX34" fmla="*/ 3520003 w 10804533"/>
              <a:gd name="connsiteY34" fmla="*/ 0 h 2215965"/>
              <a:gd name="connsiteX35" fmla="*/ 3872572 w 10804533"/>
              <a:gd name="connsiteY35" fmla="*/ 0 h 2215965"/>
              <a:gd name="connsiteX36" fmla="*/ 4549277 w 10804533"/>
              <a:gd name="connsiteY36" fmla="*/ 0 h 2215965"/>
              <a:gd name="connsiteX37" fmla="*/ 4901846 w 10804533"/>
              <a:gd name="connsiteY37" fmla="*/ 0 h 2215965"/>
              <a:gd name="connsiteX38" fmla="*/ 5254415 w 10804533"/>
              <a:gd name="connsiteY38" fmla="*/ 0 h 2215965"/>
              <a:gd name="connsiteX39" fmla="*/ 5931120 w 10804533"/>
              <a:gd name="connsiteY39" fmla="*/ 0 h 2215965"/>
              <a:gd name="connsiteX40" fmla="*/ 6499780 w 10804533"/>
              <a:gd name="connsiteY40" fmla="*/ 0 h 2215965"/>
              <a:gd name="connsiteX41" fmla="*/ 6744303 w 10804533"/>
              <a:gd name="connsiteY41" fmla="*/ 0 h 2215965"/>
              <a:gd name="connsiteX42" fmla="*/ 7529054 w 10804533"/>
              <a:gd name="connsiteY42" fmla="*/ 0 h 2215965"/>
              <a:gd name="connsiteX43" fmla="*/ 8097713 w 10804533"/>
              <a:gd name="connsiteY43" fmla="*/ 0 h 2215965"/>
              <a:gd name="connsiteX44" fmla="*/ 8450282 w 10804533"/>
              <a:gd name="connsiteY44" fmla="*/ 0 h 2215965"/>
              <a:gd name="connsiteX45" fmla="*/ 8802851 w 10804533"/>
              <a:gd name="connsiteY45" fmla="*/ 0 h 2215965"/>
              <a:gd name="connsiteX46" fmla="*/ 9263465 w 10804533"/>
              <a:gd name="connsiteY46" fmla="*/ 0 h 2215965"/>
              <a:gd name="connsiteX47" fmla="*/ 9724080 w 10804533"/>
              <a:gd name="connsiteY47" fmla="*/ 0 h 2215965"/>
              <a:gd name="connsiteX48" fmla="*/ 10804533 w 10804533"/>
              <a:gd name="connsiteY48" fmla="*/ 0 h 2215965"/>
              <a:gd name="connsiteX49" fmla="*/ 10804533 w 10804533"/>
              <a:gd name="connsiteY49" fmla="*/ 424725 h 2215965"/>
              <a:gd name="connsiteX50" fmla="*/ 10804533 w 10804533"/>
              <a:gd name="connsiteY50" fmla="*/ 867916 h 2215965"/>
              <a:gd name="connsiteX51" fmla="*/ 10804533 w 10804533"/>
              <a:gd name="connsiteY51" fmla="*/ 1292641 h 2215965"/>
              <a:gd name="connsiteX52" fmla="*/ 10804533 w 10804533"/>
              <a:gd name="connsiteY52" fmla="*/ 1846630 h 221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804533" h="2215965" stroke="0" extrusionOk="0">
                <a:moveTo>
                  <a:pt x="0" y="0"/>
                </a:moveTo>
                <a:cubicBezTo>
                  <a:pt x="312969" y="-60257"/>
                  <a:pt x="431535" y="19116"/>
                  <a:pt x="676705" y="0"/>
                </a:cubicBezTo>
                <a:cubicBezTo>
                  <a:pt x="921876" y="-19116"/>
                  <a:pt x="937395" y="4289"/>
                  <a:pt x="1137319" y="0"/>
                </a:cubicBezTo>
                <a:cubicBezTo>
                  <a:pt x="1337243" y="-4289"/>
                  <a:pt x="1429360" y="1613"/>
                  <a:pt x="1597934" y="0"/>
                </a:cubicBezTo>
                <a:cubicBezTo>
                  <a:pt x="1766509" y="-1613"/>
                  <a:pt x="1843896" y="28636"/>
                  <a:pt x="1950503" y="0"/>
                </a:cubicBezTo>
                <a:cubicBezTo>
                  <a:pt x="2057110" y="-28636"/>
                  <a:pt x="2444761" y="73816"/>
                  <a:pt x="2735253" y="0"/>
                </a:cubicBezTo>
                <a:cubicBezTo>
                  <a:pt x="3025745" y="-73816"/>
                  <a:pt x="3305959" y="57144"/>
                  <a:pt x="3520003" y="0"/>
                </a:cubicBezTo>
                <a:cubicBezTo>
                  <a:pt x="3734047" y="-57144"/>
                  <a:pt x="3796280" y="18425"/>
                  <a:pt x="3980617" y="0"/>
                </a:cubicBezTo>
                <a:cubicBezTo>
                  <a:pt x="4164954" y="-18425"/>
                  <a:pt x="4558212" y="14402"/>
                  <a:pt x="4765368" y="0"/>
                </a:cubicBezTo>
                <a:cubicBezTo>
                  <a:pt x="4972524" y="-14402"/>
                  <a:pt x="4949219" y="14275"/>
                  <a:pt x="5009891" y="0"/>
                </a:cubicBezTo>
                <a:cubicBezTo>
                  <a:pt x="5070563" y="-14275"/>
                  <a:pt x="5324488" y="47397"/>
                  <a:pt x="5470506" y="0"/>
                </a:cubicBezTo>
                <a:cubicBezTo>
                  <a:pt x="5616524" y="-47397"/>
                  <a:pt x="5994375" y="67352"/>
                  <a:pt x="6147211" y="0"/>
                </a:cubicBezTo>
                <a:cubicBezTo>
                  <a:pt x="6300047" y="-67352"/>
                  <a:pt x="6495763" y="7192"/>
                  <a:pt x="6607825" y="0"/>
                </a:cubicBezTo>
                <a:cubicBezTo>
                  <a:pt x="6719887" y="-7192"/>
                  <a:pt x="6803242" y="18624"/>
                  <a:pt x="6852349" y="0"/>
                </a:cubicBezTo>
                <a:cubicBezTo>
                  <a:pt x="6901456" y="-18624"/>
                  <a:pt x="7088093" y="14610"/>
                  <a:pt x="7312963" y="0"/>
                </a:cubicBezTo>
                <a:cubicBezTo>
                  <a:pt x="7537833" y="-14610"/>
                  <a:pt x="7807703" y="966"/>
                  <a:pt x="8097713" y="0"/>
                </a:cubicBezTo>
                <a:cubicBezTo>
                  <a:pt x="8387723" y="-966"/>
                  <a:pt x="8414611" y="22424"/>
                  <a:pt x="8558327" y="0"/>
                </a:cubicBezTo>
                <a:cubicBezTo>
                  <a:pt x="8702043" y="-22424"/>
                  <a:pt x="8844324" y="32496"/>
                  <a:pt x="9126987" y="0"/>
                </a:cubicBezTo>
                <a:cubicBezTo>
                  <a:pt x="9409650" y="-32496"/>
                  <a:pt x="9377308" y="24834"/>
                  <a:pt x="9587601" y="0"/>
                </a:cubicBezTo>
                <a:cubicBezTo>
                  <a:pt x="9797894" y="-24834"/>
                  <a:pt x="9714736" y="1607"/>
                  <a:pt x="9832125" y="0"/>
                </a:cubicBezTo>
                <a:cubicBezTo>
                  <a:pt x="9949514" y="-1607"/>
                  <a:pt x="10551268" y="70925"/>
                  <a:pt x="10804533" y="0"/>
                </a:cubicBezTo>
                <a:cubicBezTo>
                  <a:pt x="10825945" y="200859"/>
                  <a:pt x="10763414" y="286107"/>
                  <a:pt x="10804533" y="443191"/>
                </a:cubicBezTo>
                <a:cubicBezTo>
                  <a:pt x="10845652" y="600275"/>
                  <a:pt x="10752362" y="775745"/>
                  <a:pt x="10804533" y="886382"/>
                </a:cubicBezTo>
                <a:cubicBezTo>
                  <a:pt x="10856704" y="997019"/>
                  <a:pt x="10798396" y="1115205"/>
                  <a:pt x="10804533" y="1292641"/>
                </a:cubicBezTo>
                <a:cubicBezTo>
                  <a:pt x="10810670" y="1470077"/>
                  <a:pt x="10760848" y="1614783"/>
                  <a:pt x="10804533" y="1846630"/>
                </a:cubicBezTo>
                <a:cubicBezTo>
                  <a:pt x="10705198" y="1967827"/>
                  <a:pt x="10549206" y="2044810"/>
                  <a:pt x="10435198" y="2215965"/>
                </a:cubicBezTo>
                <a:cubicBezTo>
                  <a:pt x="10350056" y="2258959"/>
                  <a:pt x="10162865" y="2187142"/>
                  <a:pt x="10064169" y="2215965"/>
                </a:cubicBezTo>
                <a:cubicBezTo>
                  <a:pt x="9965473" y="2244788"/>
                  <a:pt x="9797713" y="2172542"/>
                  <a:pt x="9693139" y="2215965"/>
                </a:cubicBezTo>
                <a:cubicBezTo>
                  <a:pt x="9588565" y="2259388"/>
                  <a:pt x="9389079" y="2166382"/>
                  <a:pt x="9113406" y="2215965"/>
                </a:cubicBezTo>
                <a:cubicBezTo>
                  <a:pt x="8837733" y="2265548"/>
                  <a:pt x="8733871" y="2175848"/>
                  <a:pt x="8429321" y="2215965"/>
                </a:cubicBezTo>
                <a:cubicBezTo>
                  <a:pt x="8124771" y="2256082"/>
                  <a:pt x="7976112" y="2163143"/>
                  <a:pt x="7745236" y="2215965"/>
                </a:cubicBezTo>
                <a:cubicBezTo>
                  <a:pt x="7514360" y="2268787"/>
                  <a:pt x="7572363" y="2202971"/>
                  <a:pt x="7478559" y="2215965"/>
                </a:cubicBezTo>
                <a:cubicBezTo>
                  <a:pt x="7384755" y="2228959"/>
                  <a:pt x="7134502" y="2156810"/>
                  <a:pt x="6794473" y="2215965"/>
                </a:cubicBezTo>
                <a:cubicBezTo>
                  <a:pt x="6454444" y="2275120"/>
                  <a:pt x="6600185" y="2202667"/>
                  <a:pt x="6527796" y="2215965"/>
                </a:cubicBezTo>
                <a:cubicBezTo>
                  <a:pt x="6455407" y="2229263"/>
                  <a:pt x="6081963" y="2213611"/>
                  <a:pt x="5843711" y="2215965"/>
                </a:cubicBezTo>
                <a:cubicBezTo>
                  <a:pt x="5605460" y="2218319"/>
                  <a:pt x="5668738" y="2202190"/>
                  <a:pt x="5577034" y="2215965"/>
                </a:cubicBezTo>
                <a:cubicBezTo>
                  <a:pt x="5485330" y="2229740"/>
                  <a:pt x="5290253" y="2169314"/>
                  <a:pt x="5101652" y="2215965"/>
                </a:cubicBezTo>
                <a:cubicBezTo>
                  <a:pt x="4913051" y="2262616"/>
                  <a:pt x="4805264" y="2207613"/>
                  <a:pt x="4730623" y="2215965"/>
                </a:cubicBezTo>
                <a:cubicBezTo>
                  <a:pt x="4655982" y="2224317"/>
                  <a:pt x="4537180" y="2195780"/>
                  <a:pt x="4359594" y="2215965"/>
                </a:cubicBezTo>
                <a:cubicBezTo>
                  <a:pt x="4182008" y="2236150"/>
                  <a:pt x="3926982" y="2215725"/>
                  <a:pt x="3779861" y="2215965"/>
                </a:cubicBezTo>
                <a:cubicBezTo>
                  <a:pt x="3632740" y="2216205"/>
                  <a:pt x="3500913" y="2207898"/>
                  <a:pt x="3304479" y="2215965"/>
                </a:cubicBezTo>
                <a:cubicBezTo>
                  <a:pt x="3108045" y="2224032"/>
                  <a:pt x="3025562" y="2177487"/>
                  <a:pt x="2933450" y="2215965"/>
                </a:cubicBezTo>
                <a:cubicBezTo>
                  <a:pt x="2841338" y="2254443"/>
                  <a:pt x="2535471" y="2177231"/>
                  <a:pt x="2353717" y="2215965"/>
                </a:cubicBezTo>
                <a:cubicBezTo>
                  <a:pt x="2171963" y="2254699"/>
                  <a:pt x="1903599" y="2180178"/>
                  <a:pt x="1773984" y="2215965"/>
                </a:cubicBezTo>
                <a:cubicBezTo>
                  <a:pt x="1644369" y="2251752"/>
                  <a:pt x="1474040" y="2181044"/>
                  <a:pt x="1298602" y="2215965"/>
                </a:cubicBezTo>
                <a:cubicBezTo>
                  <a:pt x="1123164" y="2250886"/>
                  <a:pt x="784427" y="2195048"/>
                  <a:pt x="510165" y="2215965"/>
                </a:cubicBezTo>
                <a:cubicBezTo>
                  <a:pt x="235903" y="2236882"/>
                  <a:pt x="179172" y="2184780"/>
                  <a:pt x="0" y="2215965"/>
                </a:cubicBezTo>
                <a:cubicBezTo>
                  <a:pt x="-32968" y="1956068"/>
                  <a:pt x="13121" y="1830373"/>
                  <a:pt x="0" y="1661974"/>
                </a:cubicBezTo>
                <a:cubicBezTo>
                  <a:pt x="-13121" y="1493575"/>
                  <a:pt x="33654" y="1362601"/>
                  <a:pt x="0" y="1174461"/>
                </a:cubicBezTo>
                <a:cubicBezTo>
                  <a:pt x="-33654" y="986321"/>
                  <a:pt x="41575" y="878982"/>
                  <a:pt x="0" y="598311"/>
                </a:cubicBezTo>
                <a:cubicBezTo>
                  <a:pt x="-41575" y="317640"/>
                  <a:pt x="18136" y="209932"/>
                  <a:pt x="0" y="0"/>
                </a:cubicBezTo>
                <a:close/>
              </a:path>
              <a:path w="10804533" h="2215965" fill="darkenLess" stroke="0" extrusionOk="0">
                <a:moveTo>
                  <a:pt x="10435198" y="2215965"/>
                </a:moveTo>
                <a:cubicBezTo>
                  <a:pt x="10439421" y="2101383"/>
                  <a:pt x="10506174" y="2036588"/>
                  <a:pt x="10509065" y="1920497"/>
                </a:cubicBezTo>
                <a:cubicBezTo>
                  <a:pt x="10572905" y="1893951"/>
                  <a:pt x="10750813" y="1894520"/>
                  <a:pt x="10804533" y="1846630"/>
                </a:cubicBezTo>
                <a:cubicBezTo>
                  <a:pt x="10710423" y="2004047"/>
                  <a:pt x="10542712" y="2072134"/>
                  <a:pt x="10435198" y="2215965"/>
                </a:cubicBezTo>
                <a:close/>
              </a:path>
              <a:path w="10804533" h="2215965" fill="none" extrusionOk="0">
                <a:moveTo>
                  <a:pt x="10435198" y="2215965"/>
                </a:moveTo>
                <a:cubicBezTo>
                  <a:pt x="10450630" y="2082096"/>
                  <a:pt x="10517512" y="2006119"/>
                  <a:pt x="10509065" y="1920497"/>
                </a:cubicBezTo>
                <a:cubicBezTo>
                  <a:pt x="10627273" y="1859217"/>
                  <a:pt x="10677981" y="1901996"/>
                  <a:pt x="10804533" y="1846630"/>
                </a:cubicBezTo>
                <a:cubicBezTo>
                  <a:pt x="10737735" y="1990218"/>
                  <a:pt x="10571400" y="2050016"/>
                  <a:pt x="10435198" y="2215965"/>
                </a:cubicBezTo>
                <a:cubicBezTo>
                  <a:pt x="10381365" y="2235434"/>
                  <a:pt x="10276499" y="2208596"/>
                  <a:pt x="10168521" y="2215965"/>
                </a:cubicBezTo>
                <a:cubicBezTo>
                  <a:pt x="10060543" y="2223334"/>
                  <a:pt x="9930727" y="2198021"/>
                  <a:pt x="9797491" y="2215965"/>
                </a:cubicBezTo>
                <a:cubicBezTo>
                  <a:pt x="9664255" y="2233909"/>
                  <a:pt x="9592276" y="2178897"/>
                  <a:pt x="9426462" y="2215965"/>
                </a:cubicBezTo>
                <a:cubicBezTo>
                  <a:pt x="9260648" y="2253033"/>
                  <a:pt x="8986530" y="2171949"/>
                  <a:pt x="8638025" y="2215965"/>
                </a:cubicBezTo>
                <a:cubicBezTo>
                  <a:pt x="8289520" y="2259981"/>
                  <a:pt x="8343867" y="2177723"/>
                  <a:pt x="8058292" y="2215965"/>
                </a:cubicBezTo>
                <a:cubicBezTo>
                  <a:pt x="7772717" y="2254207"/>
                  <a:pt x="7645336" y="2207536"/>
                  <a:pt x="7478559" y="2215965"/>
                </a:cubicBezTo>
                <a:cubicBezTo>
                  <a:pt x="7311782" y="2224394"/>
                  <a:pt x="7065735" y="2175487"/>
                  <a:pt x="6794473" y="2215965"/>
                </a:cubicBezTo>
                <a:cubicBezTo>
                  <a:pt x="6523211" y="2256443"/>
                  <a:pt x="6479093" y="2187815"/>
                  <a:pt x="6319092" y="2215965"/>
                </a:cubicBezTo>
                <a:cubicBezTo>
                  <a:pt x="6159091" y="2244115"/>
                  <a:pt x="6070652" y="2181054"/>
                  <a:pt x="5843711" y="2215965"/>
                </a:cubicBezTo>
                <a:cubicBezTo>
                  <a:pt x="5616770" y="2250876"/>
                  <a:pt x="5580693" y="2200588"/>
                  <a:pt x="5472682" y="2215965"/>
                </a:cubicBezTo>
                <a:cubicBezTo>
                  <a:pt x="5364671" y="2231342"/>
                  <a:pt x="5302810" y="2213335"/>
                  <a:pt x="5206004" y="2215965"/>
                </a:cubicBezTo>
                <a:cubicBezTo>
                  <a:pt x="5109198" y="2218595"/>
                  <a:pt x="4778255" y="2197082"/>
                  <a:pt x="4417567" y="2215965"/>
                </a:cubicBezTo>
                <a:cubicBezTo>
                  <a:pt x="4056879" y="2234848"/>
                  <a:pt x="4156702" y="2199852"/>
                  <a:pt x="3942186" y="2215965"/>
                </a:cubicBezTo>
                <a:cubicBezTo>
                  <a:pt x="3727670" y="2232078"/>
                  <a:pt x="3620691" y="2185283"/>
                  <a:pt x="3466805" y="2215965"/>
                </a:cubicBezTo>
                <a:cubicBezTo>
                  <a:pt x="3312919" y="2246647"/>
                  <a:pt x="3157187" y="2179402"/>
                  <a:pt x="2991423" y="2215965"/>
                </a:cubicBezTo>
                <a:cubicBezTo>
                  <a:pt x="2825659" y="2252528"/>
                  <a:pt x="2475209" y="2200150"/>
                  <a:pt x="2202986" y="2215965"/>
                </a:cubicBezTo>
                <a:cubicBezTo>
                  <a:pt x="1930763" y="2231780"/>
                  <a:pt x="1777907" y="2169106"/>
                  <a:pt x="1518901" y="2215965"/>
                </a:cubicBezTo>
                <a:cubicBezTo>
                  <a:pt x="1259895" y="2262824"/>
                  <a:pt x="1294806" y="2186715"/>
                  <a:pt x="1147872" y="2215965"/>
                </a:cubicBezTo>
                <a:cubicBezTo>
                  <a:pt x="1000938" y="2245215"/>
                  <a:pt x="958356" y="2197673"/>
                  <a:pt x="881194" y="2215965"/>
                </a:cubicBezTo>
                <a:cubicBezTo>
                  <a:pt x="804032" y="2234257"/>
                  <a:pt x="634868" y="2181350"/>
                  <a:pt x="510165" y="2215965"/>
                </a:cubicBezTo>
                <a:cubicBezTo>
                  <a:pt x="385462" y="2250580"/>
                  <a:pt x="113670" y="2175019"/>
                  <a:pt x="0" y="2215965"/>
                </a:cubicBezTo>
                <a:cubicBezTo>
                  <a:pt x="-60921" y="1930707"/>
                  <a:pt x="886" y="1763725"/>
                  <a:pt x="0" y="1639814"/>
                </a:cubicBezTo>
                <a:cubicBezTo>
                  <a:pt x="-886" y="1515903"/>
                  <a:pt x="19431" y="1338573"/>
                  <a:pt x="0" y="1152302"/>
                </a:cubicBezTo>
                <a:cubicBezTo>
                  <a:pt x="-19431" y="966031"/>
                  <a:pt x="66948" y="802118"/>
                  <a:pt x="0" y="576151"/>
                </a:cubicBezTo>
                <a:cubicBezTo>
                  <a:pt x="-66948" y="350184"/>
                  <a:pt x="59041" y="159555"/>
                  <a:pt x="0" y="0"/>
                </a:cubicBezTo>
                <a:cubicBezTo>
                  <a:pt x="174543" y="-46689"/>
                  <a:pt x="433368" y="24495"/>
                  <a:pt x="676705" y="0"/>
                </a:cubicBezTo>
                <a:cubicBezTo>
                  <a:pt x="920042" y="-24495"/>
                  <a:pt x="1016224" y="58369"/>
                  <a:pt x="1245365" y="0"/>
                </a:cubicBezTo>
                <a:cubicBezTo>
                  <a:pt x="1474506" y="-58369"/>
                  <a:pt x="1748325" y="41179"/>
                  <a:pt x="2030115" y="0"/>
                </a:cubicBezTo>
                <a:cubicBezTo>
                  <a:pt x="2311905" y="-41179"/>
                  <a:pt x="2381122" y="29324"/>
                  <a:pt x="2490729" y="0"/>
                </a:cubicBezTo>
                <a:cubicBezTo>
                  <a:pt x="2600336" y="-29324"/>
                  <a:pt x="2768384" y="31568"/>
                  <a:pt x="2951343" y="0"/>
                </a:cubicBezTo>
                <a:cubicBezTo>
                  <a:pt x="3134302" y="-31568"/>
                  <a:pt x="3341656" y="3931"/>
                  <a:pt x="3520003" y="0"/>
                </a:cubicBezTo>
                <a:cubicBezTo>
                  <a:pt x="3698350" y="-3931"/>
                  <a:pt x="3784667" y="27795"/>
                  <a:pt x="3872572" y="0"/>
                </a:cubicBezTo>
                <a:cubicBezTo>
                  <a:pt x="3960477" y="-27795"/>
                  <a:pt x="4232888" y="58235"/>
                  <a:pt x="4549277" y="0"/>
                </a:cubicBezTo>
                <a:cubicBezTo>
                  <a:pt x="4865666" y="-58235"/>
                  <a:pt x="4805920" y="3019"/>
                  <a:pt x="4901846" y="0"/>
                </a:cubicBezTo>
                <a:cubicBezTo>
                  <a:pt x="4997772" y="-3019"/>
                  <a:pt x="5095734" y="17032"/>
                  <a:pt x="5254415" y="0"/>
                </a:cubicBezTo>
                <a:cubicBezTo>
                  <a:pt x="5413096" y="-17032"/>
                  <a:pt x="5631971" y="1860"/>
                  <a:pt x="5931120" y="0"/>
                </a:cubicBezTo>
                <a:cubicBezTo>
                  <a:pt x="6230270" y="-1860"/>
                  <a:pt x="6372679" y="13829"/>
                  <a:pt x="6499780" y="0"/>
                </a:cubicBezTo>
                <a:cubicBezTo>
                  <a:pt x="6626881" y="-13829"/>
                  <a:pt x="6654320" y="8040"/>
                  <a:pt x="6744303" y="0"/>
                </a:cubicBezTo>
                <a:cubicBezTo>
                  <a:pt x="6834286" y="-8040"/>
                  <a:pt x="7371113" y="41640"/>
                  <a:pt x="7529054" y="0"/>
                </a:cubicBezTo>
                <a:cubicBezTo>
                  <a:pt x="7686995" y="-41640"/>
                  <a:pt x="7957376" y="333"/>
                  <a:pt x="8097713" y="0"/>
                </a:cubicBezTo>
                <a:cubicBezTo>
                  <a:pt x="8238050" y="-333"/>
                  <a:pt x="8307502" y="30906"/>
                  <a:pt x="8450282" y="0"/>
                </a:cubicBezTo>
                <a:cubicBezTo>
                  <a:pt x="8593062" y="-30906"/>
                  <a:pt x="8719126" y="10223"/>
                  <a:pt x="8802851" y="0"/>
                </a:cubicBezTo>
                <a:cubicBezTo>
                  <a:pt x="8886576" y="-10223"/>
                  <a:pt x="9096008" y="36636"/>
                  <a:pt x="9263465" y="0"/>
                </a:cubicBezTo>
                <a:cubicBezTo>
                  <a:pt x="9430922" y="-36636"/>
                  <a:pt x="9603213" y="4352"/>
                  <a:pt x="9724080" y="0"/>
                </a:cubicBezTo>
                <a:cubicBezTo>
                  <a:pt x="9844948" y="-4352"/>
                  <a:pt x="10381957" y="12474"/>
                  <a:pt x="10804533" y="0"/>
                </a:cubicBezTo>
                <a:cubicBezTo>
                  <a:pt x="10828531" y="173720"/>
                  <a:pt x="10801349" y="273309"/>
                  <a:pt x="10804533" y="424725"/>
                </a:cubicBezTo>
                <a:cubicBezTo>
                  <a:pt x="10807717" y="576142"/>
                  <a:pt x="10759262" y="760655"/>
                  <a:pt x="10804533" y="867916"/>
                </a:cubicBezTo>
                <a:cubicBezTo>
                  <a:pt x="10849804" y="975177"/>
                  <a:pt x="10775389" y="1196786"/>
                  <a:pt x="10804533" y="1292641"/>
                </a:cubicBezTo>
                <a:cubicBezTo>
                  <a:pt x="10833677" y="1388496"/>
                  <a:pt x="10760996" y="1607702"/>
                  <a:pt x="10804533" y="1846630"/>
                </a:cubicBezTo>
              </a:path>
              <a:path w="10804533" h="2215965" fill="none" stroke="0" extrusionOk="0">
                <a:moveTo>
                  <a:pt x="10435198" y="2215965"/>
                </a:moveTo>
                <a:cubicBezTo>
                  <a:pt x="10459173" y="2087527"/>
                  <a:pt x="10493840" y="1992986"/>
                  <a:pt x="10509065" y="1920497"/>
                </a:cubicBezTo>
                <a:cubicBezTo>
                  <a:pt x="10640204" y="1873273"/>
                  <a:pt x="10705934" y="1876443"/>
                  <a:pt x="10804533" y="1846630"/>
                </a:cubicBezTo>
                <a:cubicBezTo>
                  <a:pt x="10645016" y="2011091"/>
                  <a:pt x="10506791" y="2085966"/>
                  <a:pt x="10435198" y="2215965"/>
                </a:cubicBezTo>
                <a:cubicBezTo>
                  <a:pt x="10325060" y="2258374"/>
                  <a:pt x="10219932" y="2192321"/>
                  <a:pt x="10064169" y="2215965"/>
                </a:cubicBezTo>
                <a:cubicBezTo>
                  <a:pt x="9908406" y="2239609"/>
                  <a:pt x="9830341" y="2198193"/>
                  <a:pt x="9693139" y="2215965"/>
                </a:cubicBezTo>
                <a:cubicBezTo>
                  <a:pt x="9555937" y="2233737"/>
                  <a:pt x="9091088" y="2132017"/>
                  <a:pt x="8904702" y="2215965"/>
                </a:cubicBezTo>
                <a:cubicBezTo>
                  <a:pt x="8718316" y="2299913"/>
                  <a:pt x="8538967" y="2149316"/>
                  <a:pt x="8324969" y="2215965"/>
                </a:cubicBezTo>
                <a:cubicBezTo>
                  <a:pt x="8110971" y="2282614"/>
                  <a:pt x="8089655" y="2195064"/>
                  <a:pt x="7953940" y="2215965"/>
                </a:cubicBezTo>
                <a:cubicBezTo>
                  <a:pt x="7818225" y="2236866"/>
                  <a:pt x="7714054" y="2203827"/>
                  <a:pt x="7478559" y="2215965"/>
                </a:cubicBezTo>
                <a:cubicBezTo>
                  <a:pt x="7243064" y="2228103"/>
                  <a:pt x="7279829" y="2205312"/>
                  <a:pt x="7211881" y="2215965"/>
                </a:cubicBezTo>
                <a:cubicBezTo>
                  <a:pt x="7143933" y="2226618"/>
                  <a:pt x="6848494" y="2142341"/>
                  <a:pt x="6527796" y="2215965"/>
                </a:cubicBezTo>
                <a:cubicBezTo>
                  <a:pt x="6207098" y="2289589"/>
                  <a:pt x="6172366" y="2198165"/>
                  <a:pt x="6052415" y="2215965"/>
                </a:cubicBezTo>
                <a:cubicBezTo>
                  <a:pt x="5932464" y="2233765"/>
                  <a:pt x="5625130" y="2141123"/>
                  <a:pt x="5368330" y="2215965"/>
                </a:cubicBezTo>
                <a:cubicBezTo>
                  <a:pt x="5111531" y="2290807"/>
                  <a:pt x="5078562" y="2193789"/>
                  <a:pt x="4892948" y="2215965"/>
                </a:cubicBezTo>
                <a:cubicBezTo>
                  <a:pt x="4707334" y="2238141"/>
                  <a:pt x="4643806" y="2211194"/>
                  <a:pt x="4521919" y="2215965"/>
                </a:cubicBezTo>
                <a:cubicBezTo>
                  <a:pt x="4400032" y="2220736"/>
                  <a:pt x="3999543" y="2207837"/>
                  <a:pt x="3837834" y="2215965"/>
                </a:cubicBezTo>
                <a:cubicBezTo>
                  <a:pt x="3676125" y="2224093"/>
                  <a:pt x="3479240" y="2193528"/>
                  <a:pt x="3153749" y="2215965"/>
                </a:cubicBezTo>
                <a:cubicBezTo>
                  <a:pt x="2828258" y="2238402"/>
                  <a:pt x="2753572" y="2176657"/>
                  <a:pt x="2469664" y="2215965"/>
                </a:cubicBezTo>
                <a:cubicBezTo>
                  <a:pt x="2185756" y="2255273"/>
                  <a:pt x="2191087" y="2186537"/>
                  <a:pt x="2098634" y="2215965"/>
                </a:cubicBezTo>
                <a:cubicBezTo>
                  <a:pt x="2006181" y="2245393"/>
                  <a:pt x="1853389" y="2161140"/>
                  <a:pt x="1623253" y="2215965"/>
                </a:cubicBezTo>
                <a:cubicBezTo>
                  <a:pt x="1393117" y="2270790"/>
                  <a:pt x="1171310" y="2168616"/>
                  <a:pt x="1043520" y="2215965"/>
                </a:cubicBezTo>
                <a:cubicBezTo>
                  <a:pt x="915730" y="2263314"/>
                  <a:pt x="316351" y="2152714"/>
                  <a:pt x="0" y="2215965"/>
                </a:cubicBezTo>
                <a:cubicBezTo>
                  <a:pt x="-32823" y="2054433"/>
                  <a:pt x="63031" y="1932842"/>
                  <a:pt x="0" y="1661974"/>
                </a:cubicBezTo>
                <a:cubicBezTo>
                  <a:pt x="-63031" y="1391106"/>
                  <a:pt x="34508" y="1258330"/>
                  <a:pt x="0" y="1152302"/>
                </a:cubicBezTo>
                <a:cubicBezTo>
                  <a:pt x="-34508" y="1046274"/>
                  <a:pt x="69269" y="759434"/>
                  <a:pt x="0" y="553991"/>
                </a:cubicBezTo>
                <a:cubicBezTo>
                  <a:pt x="-69269" y="348548"/>
                  <a:pt x="11634" y="114587"/>
                  <a:pt x="0" y="0"/>
                </a:cubicBezTo>
                <a:cubicBezTo>
                  <a:pt x="64574" y="-4236"/>
                  <a:pt x="137272" y="22813"/>
                  <a:pt x="244524" y="0"/>
                </a:cubicBezTo>
                <a:cubicBezTo>
                  <a:pt x="351776" y="-22813"/>
                  <a:pt x="423906" y="10865"/>
                  <a:pt x="597093" y="0"/>
                </a:cubicBezTo>
                <a:cubicBezTo>
                  <a:pt x="770280" y="-10865"/>
                  <a:pt x="862512" y="8660"/>
                  <a:pt x="949662" y="0"/>
                </a:cubicBezTo>
                <a:cubicBezTo>
                  <a:pt x="1036812" y="-8660"/>
                  <a:pt x="1132759" y="26642"/>
                  <a:pt x="1194185" y="0"/>
                </a:cubicBezTo>
                <a:cubicBezTo>
                  <a:pt x="1255611" y="-26642"/>
                  <a:pt x="1631599" y="66458"/>
                  <a:pt x="1870890" y="0"/>
                </a:cubicBezTo>
                <a:cubicBezTo>
                  <a:pt x="2110181" y="-66458"/>
                  <a:pt x="2128376" y="34666"/>
                  <a:pt x="2331504" y="0"/>
                </a:cubicBezTo>
                <a:cubicBezTo>
                  <a:pt x="2534632" y="-34666"/>
                  <a:pt x="2654664" y="66629"/>
                  <a:pt x="2900164" y="0"/>
                </a:cubicBezTo>
                <a:cubicBezTo>
                  <a:pt x="3145664" y="-66629"/>
                  <a:pt x="3304810" y="68089"/>
                  <a:pt x="3576869" y="0"/>
                </a:cubicBezTo>
                <a:cubicBezTo>
                  <a:pt x="3848929" y="-68089"/>
                  <a:pt x="4114284" y="89747"/>
                  <a:pt x="4361619" y="0"/>
                </a:cubicBezTo>
                <a:cubicBezTo>
                  <a:pt x="4608954" y="-89747"/>
                  <a:pt x="4615558" y="7158"/>
                  <a:pt x="4714188" y="0"/>
                </a:cubicBezTo>
                <a:cubicBezTo>
                  <a:pt x="4812818" y="-7158"/>
                  <a:pt x="5025245" y="66012"/>
                  <a:pt x="5282848" y="0"/>
                </a:cubicBezTo>
                <a:cubicBezTo>
                  <a:pt x="5540451" y="-66012"/>
                  <a:pt x="5550091" y="35086"/>
                  <a:pt x="5743462" y="0"/>
                </a:cubicBezTo>
                <a:cubicBezTo>
                  <a:pt x="5936833" y="-35086"/>
                  <a:pt x="6296837" y="20442"/>
                  <a:pt x="6528213" y="0"/>
                </a:cubicBezTo>
                <a:cubicBezTo>
                  <a:pt x="6759589" y="-20442"/>
                  <a:pt x="6890585" y="14680"/>
                  <a:pt x="6988827" y="0"/>
                </a:cubicBezTo>
                <a:cubicBezTo>
                  <a:pt x="7087069" y="-14680"/>
                  <a:pt x="7273342" y="15454"/>
                  <a:pt x="7557487" y="0"/>
                </a:cubicBezTo>
                <a:cubicBezTo>
                  <a:pt x="7841632" y="-15454"/>
                  <a:pt x="7871013" y="65520"/>
                  <a:pt x="8126146" y="0"/>
                </a:cubicBezTo>
                <a:cubicBezTo>
                  <a:pt x="8381279" y="-65520"/>
                  <a:pt x="8316989" y="31369"/>
                  <a:pt x="8478715" y="0"/>
                </a:cubicBezTo>
                <a:cubicBezTo>
                  <a:pt x="8640441" y="-31369"/>
                  <a:pt x="9041098" y="20605"/>
                  <a:pt x="9263465" y="0"/>
                </a:cubicBezTo>
                <a:cubicBezTo>
                  <a:pt x="9485832" y="-20605"/>
                  <a:pt x="9741601" y="12052"/>
                  <a:pt x="9940170" y="0"/>
                </a:cubicBezTo>
                <a:cubicBezTo>
                  <a:pt x="10138740" y="-12052"/>
                  <a:pt x="10547129" y="44065"/>
                  <a:pt x="10804533" y="0"/>
                </a:cubicBezTo>
                <a:cubicBezTo>
                  <a:pt x="10844116" y="163457"/>
                  <a:pt x="10755009" y="347844"/>
                  <a:pt x="10804533" y="480124"/>
                </a:cubicBezTo>
                <a:cubicBezTo>
                  <a:pt x="10854057" y="612404"/>
                  <a:pt x="10797203" y="721212"/>
                  <a:pt x="10804533" y="960248"/>
                </a:cubicBezTo>
                <a:cubicBezTo>
                  <a:pt x="10811863" y="1199284"/>
                  <a:pt x="10773079" y="1231330"/>
                  <a:pt x="10804533" y="1384973"/>
                </a:cubicBezTo>
                <a:cubicBezTo>
                  <a:pt x="10835987" y="1538617"/>
                  <a:pt x="10754337" y="1650689"/>
                  <a:pt x="10804533" y="1846630"/>
                </a:cubicBezTo>
              </a:path>
            </a:pathLst>
          </a:custGeom>
          <a:solidFill>
            <a:schemeClr val="bg1">
              <a:lumMod val="95000"/>
            </a:schemeClr>
          </a:solidFill>
          <a:ln w="19050">
            <a:solidFill>
              <a:schemeClr val="tx1">
                <a:lumMod val="65000"/>
                <a:lumOff val="35000"/>
              </a:schemeClr>
            </a:solidFill>
            <a:extLst>
              <a:ext uri="{C807C97D-BFC1-408E-A445-0C87EB9F89A2}">
                <ask:lineSketchStyleProps xmlns:ask="http://schemas.microsoft.com/office/drawing/2018/sketchyshapes" sd="3768664084">
                  <a:prstGeom prst="foldedCorne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300" b="1" i="0" u="none" strike="noStrike" kern="1200" cap="none" spc="0" normalizeH="0" baseline="0" noProof="0" dirty="0">
                <a:ln>
                  <a:noFill/>
                </a:ln>
                <a:solidFill>
                  <a:srgbClr val="3494BA"/>
                </a:solidFill>
                <a:effectLst/>
                <a:uLnTx/>
                <a:uFillTx/>
                <a:latin typeface="Arial" panose="020B0604020202020204"/>
                <a:ea typeface="+mn-ea"/>
                <a:cs typeface="+mn-cs"/>
              </a:rPr>
              <a:t>Target audience </a:t>
            </a:r>
          </a:p>
          <a:p>
            <a:pPr marL="457200" marR="0" lvl="0" indent="-457200" algn="l" defTabSz="914400" rtl="0" eaLnBrk="1" fontAlgn="auto" latinLnBrk="0" hangingPunct="1">
              <a:lnSpc>
                <a:spcPct val="100000"/>
              </a:lnSpc>
              <a:spcBef>
                <a:spcPts val="0"/>
              </a:spcBef>
              <a:spcAft>
                <a:spcPts val="1200"/>
              </a:spcAft>
              <a:buClrTx/>
              <a:buSzTx/>
              <a:buFontTx/>
              <a:buAutoNum type="arabicParenR"/>
              <a:tabLst/>
              <a:defRPr/>
            </a:pPr>
            <a:r>
              <a:rPr kumimoji="0" lang="en-US" sz="2300" b="0" i="0" u="none" strike="noStrike" kern="1200" cap="none" spc="0" normalizeH="0" baseline="0" noProof="0" dirty="0">
                <a:ln>
                  <a:noFill/>
                </a:ln>
                <a:solidFill>
                  <a:prstClr val="black"/>
                </a:solidFill>
                <a:effectLst/>
                <a:uLnTx/>
                <a:uFillTx/>
                <a:latin typeface="Arial" panose="020B0604020202020204"/>
                <a:ea typeface="+mn-ea"/>
                <a:cs typeface="+mn-cs"/>
              </a:rPr>
              <a:t>ISO’s developing country members: employees </a:t>
            </a:r>
          </a:p>
          <a:p>
            <a:pPr marL="457200" lvl="0" indent="-457200">
              <a:spcAft>
                <a:spcPts val="1200"/>
              </a:spcAft>
              <a:buFontTx/>
              <a:buAutoNum type="arabicParenR"/>
              <a:defRPr/>
            </a:pPr>
            <a:r>
              <a:rPr lang="en-US" sz="2300" dirty="0">
                <a:solidFill>
                  <a:prstClr val="black"/>
                </a:solidFill>
              </a:rPr>
              <a:t>ISO’s developing country members: external </a:t>
            </a:r>
            <a:r>
              <a:rPr kumimoji="0" lang="en-US" sz="2300" b="0" i="0" u="none" strike="noStrike" kern="1200" cap="none" spc="0" normalizeH="0" baseline="0" noProof="0" dirty="0">
                <a:ln>
                  <a:noFill/>
                </a:ln>
                <a:solidFill>
                  <a:prstClr val="black"/>
                </a:solidFill>
                <a:effectLst/>
                <a:uLnTx/>
                <a:uFillTx/>
                <a:latin typeface="Arial" panose="020B0604020202020204"/>
                <a:ea typeface="+mn-ea"/>
                <a:cs typeface="+mn-cs"/>
              </a:rPr>
              <a:t>stakeholders (where applicable) </a:t>
            </a:r>
            <a:endParaRPr kumimoji="0" lang="en-GB" sz="23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5" name="Rectangle: Folded Corner 14">
            <a:extLst>
              <a:ext uri="{FF2B5EF4-FFF2-40B4-BE49-F238E27FC236}">
                <a16:creationId xmlns:a16="http://schemas.microsoft.com/office/drawing/2014/main" id="{0582025A-C303-4F88-A09A-B365956D5995}"/>
              </a:ext>
            </a:extLst>
          </p:cNvPr>
          <p:cNvSpPr/>
          <p:nvPr/>
        </p:nvSpPr>
        <p:spPr>
          <a:xfrm>
            <a:off x="731838" y="3960585"/>
            <a:ext cx="10724788" cy="2423280"/>
          </a:xfrm>
          <a:custGeom>
            <a:avLst/>
            <a:gdLst>
              <a:gd name="connsiteX0" fmla="*/ 0 w 10724788"/>
              <a:gd name="connsiteY0" fmla="*/ 0 h 2423280"/>
              <a:gd name="connsiteX1" fmla="*/ 703069 w 10724788"/>
              <a:gd name="connsiteY1" fmla="*/ 0 h 2423280"/>
              <a:gd name="connsiteX2" fmla="*/ 1191643 w 10724788"/>
              <a:gd name="connsiteY2" fmla="*/ 0 h 2423280"/>
              <a:gd name="connsiteX3" fmla="*/ 1680217 w 10724788"/>
              <a:gd name="connsiteY3" fmla="*/ 0 h 2423280"/>
              <a:gd name="connsiteX4" fmla="*/ 2061543 w 10724788"/>
              <a:gd name="connsiteY4" fmla="*/ 0 h 2423280"/>
              <a:gd name="connsiteX5" fmla="*/ 2871860 w 10724788"/>
              <a:gd name="connsiteY5" fmla="*/ 0 h 2423280"/>
              <a:gd name="connsiteX6" fmla="*/ 3682177 w 10724788"/>
              <a:gd name="connsiteY6" fmla="*/ 0 h 2423280"/>
              <a:gd name="connsiteX7" fmla="*/ 4170751 w 10724788"/>
              <a:gd name="connsiteY7" fmla="*/ 0 h 2423280"/>
              <a:gd name="connsiteX8" fmla="*/ 4981068 w 10724788"/>
              <a:gd name="connsiteY8" fmla="*/ 0 h 2423280"/>
              <a:gd name="connsiteX9" fmla="*/ 5255146 w 10724788"/>
              <a:gd name="connsiteY9" fmla="*/ 0 h 2423280"/>
              <a:gd name="connsiteX10" fmla="*/ 5743720 w 10724788"/>
              <a:gd name="connsiteY10" fmla="*/ 0 h 2423280"/>
              <a:gd name="connsiteX11" fmla="*/ 6446789 w 10724788"/>
              <a:gd name="connsiteY11" fmla="*/ 0 h 2423280"/>
              <a:gd name="connsiteX12" fmla="*/ 6935363 w 10724788"/>
              <a:gd name="connsiteY12" fmla="*/ 0 h 2423280"/>
              <a:gd name="connsiteX13" fmla="*/ 7209441 w 10724788"/>
              <a:gd name="connsiteY13" fmla="*/ 0 h 2423280"/>
              <a:gd name="connsiteX14" fmla="*/ 7698014 w 10724788"/>
              <a:gd name="connsiteY14" fmla="*/ 0 h 2423280"/>
              <a:gd name="connsiteX15" fmla="*/ 8508332 w 10724788"/>
              <a:gd name="connsiteY15" fmla="*/ 0 h 2423280"/>
              <a:gd name="connsiteX16" fmla="*/ 8996905 w 10724788"/>
              <a:gd name="connsiteY16" fmla="*/ 0 h 2423280"/>
              <a:gd name="connsiteX17" fmla="*/ 9592727 w 10724788"/>
              <a:gd name="connsiteY17" fmla="*/ 0 h 2423280"/>
              <a:gd name="connsiteX18" fmla="*/ 10081301 w 10724788"/>
              <a:gd name="connsiteY18" fmla="*/ 0 h 2423280"/>
              <a:gd name="connsiteX19" fmla="*/ 10724788 w 10724788"/>
              <a:gd name="connsiteY19" fmla="*/ 0 h 2423280"/>
              <a:gd name="connsiteX20" fmla="*/ 10724788 w 10724788"/>
              <a:gd name="connsiteY20" fmla="*/ 525042 h 2423280"/>
              <a:gd name="connsiteX21" fmla="*/ 10724788 w 10724788"/>
              <a:gd name="connsiteY21" fmla="*/ 989502 h 2423280"/>
              <a:gd name="connsiteX22" fmla="*/ 10724788 w 10724788"/>
              <a:gd name="connsiteY22" fmla="*/ 1474156 h 2423280"/>
              <a:gd name="connsiteX23" fmla="*/ 10724788 w 10724788"/>
              <a:gd name="connsiteY23" fmla="*/ 2019392 h 2423280"/>
              <a:gd name="connsiteX24" fmla="*/ 10320900 w 10724788"/>
              <a:gd name="connsiteY24" fmla="*/ 2423280 h 2423280"/>
              <a:gd name="connsiteX25" fmla="*/ 9953935 w 10724788"/>
              <a:gd name="connsiteY25" fmla="*/ 2423280 h 2423280"/>
              <a:gd name="connsiteX26" fmla="*/ 9174133 w 10724788"/>
              <a:gd name="connsiteY26" fmla="*/ 2423280 h 2423280"/>
              <a:gd name="connsiteX27" fmla="*/ 8807168 w 10724788"/>
              <a:gd name="connsiteY27" fmla="*/ 2423280 h 2423280"/>
              <a:gd name="connsiteX28" fmla="*/ 8233785 w 10724788"/>
              <a:gd name="connsiteY28" fmla="*/ 2423280 h 2423280"/>
              <a:gd name="connsiteX29" fmla="*/ 7557192 w 10724788"/>
              <a:gd name="connsiteY29" fmla="*/ 2423280 h 2423280"/>
              <a:gd name="connsiteX30" fmla="*/ 6880600 w 10724788"/>
              <a:gd name="connsiteY30" fmla="*/ 2423280 h 2423280"/>
              <a:gd name="connsiteX31" fmla="*/ 6616844 w 10724788"/>
              <a:gd name="connsiteY31" fmla="*/ 2423280 h 2423280"/>
              <a:gd name="connsiteX32" fmla="*/ 5940251 w 10724788"/>
              <a:gd name="connsiteY32" fmla="*/ 2423280 h 2423280"/>
              <a:gd name="connsiteX33" fmla="*/ 5676495 w 10724788"/>
              <a:gd name="connsiteY33" fmla="*/ 2423280 h 2423280"/>
              <a:gd name="connsiteX34" fmla="*/ 4999903 w 10724788"/>
              <a:gd name="connsiteY34" fmla="*/ 2423280 h 2423280"/>
              <a:gd name="connsiteX35" fmla="*/ 4736146 w 10724788"/>
              <a:gd name="connsiteY35" fmla="*/ 2423280 h 2423280"/>
              <a:gd name="connsiteX36" fmla="*/ 4265972 w 10724788"/>
              <a:gd name="connsiteY36" fmla="*/ 2423280 h 2423280"/>
              <a:gd name="connsiteX37" fmla="*/ 3899007 w 10724788"/>
              <a:gd name="connsiteY37" fmla="*/ 2423280 h 2423280"/>
              <a:gd name="connsiteX38" fmla="*/ 3532041 w 10724788"/>
              <a:gd name="connsiteY38" fmla="*/ 2423280 h 2423280"/>
              <a:gd name="connsiteX39" fmla="*/ 2958658 w 10724788"/>
              <a:gd name="connsiteY39" fmla="*/ 2423280 h 2423280"/>
              <a:gd name="connsiteX40" fmla="*/ 2488484 w 10724788"/>
              <a:gd name="connsiteY40" fmla="*/ 2423280 h 2423280"/>
              <a:gd name="connsiteX41" fmla="*/ 2121518 w 10724788"/>
              <a:gd name="connsiteY41" fmla="*/ 2423280 h 2423280"/>
              <a:gd name="connsiteX42" fmla="*/ 1548135 w 10724788"/>
              <a:gd name="connsiteY42" fmla="*/ 2423280 h 2423280"/>
              <a:gd name="connsiteX43" fmla="*/ 974752 w 10724788"/>
              <a:gd name="connsiteY43" fmla="*/ 2423280 h 2423280"/>
              <a:gd name="connsiteX44" fmla="*/ 504577 w 10724788"/>
              <a:gd name="connsiteY44" fmla="*/ 2423280 h 2423280"/>
              <a:gd name="connsiteX45" fmla="*/ 0 w 10724788"/>
              <a:gd name="connsiteY45" fmla="*/ 2423280 h 2423280"/>
              <a:gd name="connsiteX46" fmla="*/ 0 w 10724788"/>
              <a:gd name="connsiteY46" fmla="*/ 1914391 h 2423280"/>
              <a:gd name="connsiteX47" fmla="*/ 0 w 10724788"/>
              <a:gd name="connsiteY47" fmla="*/ 1429735 h 2423280"/>
              <a:gd name="connsiteX48" fmla="*/ 0 w 10724788"/>
              <a:gd name="connsiteY48" fmla="*/ 1017778 h 2423280"/>
              <a:gd name="connsiteX49" fmla="*/ 0 w 10724788"/>
              <a:gd name="connsiteY49" fmla="*/ 508889 h 2423280"/>
              <a:gd name="connsiteX50" fmla="*/ 0 w 10724788"/>
              <a:gd name="connsiteY50" fmla="*/ 0 h 2423280"/>
              <a:gd name="connsiteX0" fmla="*/ 10320900 w 10724788"/>
              <a:gd name="connsiteY0" fmla="*/ 2423280 h 2423280"/>
              <a:gd name="connsiteX1" fmla="*/ 10401678 w 10724788"/>
              <a:gd name="connsiteY1" fmla="*/ 2100170 h 2423280"/>
              <a:gd name="connsiteX2" fmla="*/ 10724788 w 10724788"/>
              <a:gd name="connsiteY2" fmla="*/ 2019392 h 2423280"/>
              <a:gd name="connsiteX3" fmla="*/ 10320900 w 10724788"/>
              <a:gd name="connsiteY3" fmla="*/ 2423280 h 2423280"/>
              <a:gd name="connsiteX0" fmla="*/ 10320900 w 10724788"/>
              <a:gd name="connsiteY0" fmla="*/ 2423280 h 2423280"/>
              <a:gd name="connsiteX1" fmla="*/ 10401678 w 10724788"/>
              <a:gd name="connsiteY1" fmla="*/ 2100170 h 2423280"/>
              <a:gd name="connsiteX2" fmla="*/ 10724788 w 10724788"/>
              <a:gd name="connsiteY2" fmla="*/ 2019392 h 2423280"/>
              <a:gd name="connsiteX3" fmla="*/ 10320900 w 10724788"/>
              <a:gd name="connsiteY3" fmla="*/ 2423280 h 2423280"/>
              <a:gd name="connsiteX4" fmla="*/ 9644308 w 10724788"/>
              <a:gd name="connsiteY4" fmla="*/ 2423280 h 2423280"/>
              <a:gd name="connsiteX5" fmla="*/ 9380551 w 10724788"/>
              <a:gd name="connsiteY5" fmla="*/ 2423280 h 2423280"/>
              <a:gd name="connsiteX6" fmla="*/ 9013586 w 10724788"/>
              <a:gd name="connsiteY6" fmla="*/ 2423280 h 2423280"/>
              <a:gd name="connsiteX7" fmla="*/ 8646621 w 10724788"/>
              <a:gd name="connsiteY7" fmla="*/ 2423280 h 2423280"/>
              <a:gd name="connsiteX8" fmla="*/ 7866819 w 10724788"/>
              <a:gd name="connsiteY8" fmla="*/ 2423280 h 2423280"/>
              <a:gd name="connsiteX9" fmla="*/ 7293436 w 10724788"/>
              <a:gd name="connsiteY9" fmla="*/ 2423280 h 2423280"/>
              <a:gd name="connsiteX10" fmla="*/ 6720053 w 10724788"/>
              <a:gd name="connsiteY10" fmla="*/ 2423280 h 2423280"/>
              <a:gd name="connsiteX11" fmla="*/ 6043460 w 10724788"/>
              <a:gd name="connsiteY11" fmla="*/ 2423280 h 2423280"/>
              <a:gd name="connsiteX12" fmla="*/ 5573286 w 10724788"/>
              <a:gd name="connsiteY12" fmla="*/ 2423280 h 2423280"/>
              <a:gd name="connsiteX13" fmla="*/ 5103112 w 10724788"/>
              <a:gd name="connsiteY13" fmla="*/ 2423280 h 2423280"/>
              <a:gd name="connsiteX14" fmla="*/ 4736146 w 10724788"/>
              <a:gd name="connsiteY14" fmla="*/ 2423280 h 2423280"/>
              <a:gd name="connsiteX15" fmla="*/ 4472390 w 10724788"/>
              <a:gd name="connsiteY15" fmla="*/ 2423280 h 2423280"/>
              <a:gd name="connsiteX16" fmla="*/ 3692589 w 10724788"/>
              <a:gd name="connsiteY16" fmla="*/ 2423280 h 2423280"/>
              <a:gd name="connsiteX17" fmla="*/ 3222414 w 10724788"/>
              <a:gd name="connsiteY17" fmla="*/ 2423280 h 2423280"/>
              <a:gd name="connsiteX18" fmla="*/ 2752240 w 10724788"/>
              <a:gd name="connsiteY18" fmla="*/ 2423280 h 2423280"/>
              <a:gd name="connsiteX19" fmla="*/ 2282066 w 10724788"/>
              <a:gd name="connsiteY19" fmla="*/ 2423280 h 2423280"/>
              <a:gd name="connsiteX20" fmla="*/ 1502264 w 10724788"/>
              <a:gd name="connsiteY20" fmla="*/ 2423280 h 2423280"/>
              <a:gd name="connsiteX21" fmla="*/ 825672 w 10724788"/>
              <a:gd name="connsiteY21" fmla="*/ 2423280 h 2423280"/>
              <a:gd name="connsiteX22" fmla="*/ 0 w 10724788"/>
              <a:gd name="connsiteY22" fmla="*/ 2423280 h 2423280"/>
              <a:gd name="connsiteX23" fmla="*/ 0 w 10724788"/>
              <a:gd name="connsiteY23" fmla="*/ 2011322 h 2423280"/>
              <a:gd name="connsiteX24" fmla="*/ 0 w 10724788"/>
              <a:gd name="connsiteY24" fmla="*/ 1526666 h 2423280"/>
              <a:gd name="connsiteX25" fmla="*/ 0 w 10724788"/>
              <a:gd name="connsiteY25" fmla="*/ 1090476 h 2423280"/>
              <a:gd name="connsiteX26" fmla="*/ 0 w 10724788"/>
              <a:gd name="connsiteY26" fmla="*/ 678518 h 2423280"/>
              <a:gd name="connsiteX27" fmla="*/ 0 w 10724788"/>
              <a:gd name="connsiteY27" fmla="*/ 0 h 2423280"/>
              <a:gd name="connsiteX28" fmla="*/ 703069 w 10724788"/>
              <a:gd name="connsiteY28" fmla="*/ 0 h 2423280"/>
              <a:gd name="connsiteX29" fmla="*/ 977147 w 10724788"/>
              <a:gd name="connsiteY29" fmla="*/ 0 h 2423280"/>
              <a:gd name="connsiteX30" fmla="*/ 1787465 w 10724788"/>
              <a:gd name="connsiteY30" fmla="*/ 0 h 2423280"/>
              <a:gd name="connsiteX31" fmla="*/ 2383286 w 10724788"/>
              <a:gd name="connsiteY31" fmla="*/ 0 h 2423280"/>
              <a:gd name="connsiteX32" fmla="*/ 3193604 w 10724788"/>
              <a:gd name="connsiteY32" fmla="*/ 0 h 2423280"/>
              <a:gd name="connsiteX33" fmla="*/ 3682177 w 10724788"/>
              <a:gd name="connsiteY33" fmla="*/ 0 h 2423280"/>
              <a:gd name="connsiteX34" fmla="*/ 4170751 w 10724788"/>
              <a:gd name="connsiteY34" fmla="*/ 0 h 2423280"/>
              <a:gd name="connsiteX35" fmla="*/ 4766572 w 10724788"/>
              <a:gd name="connsiteY35" fmla="*/ 0 h 2423280"/>
              <a:gd name="connsiteX36" fmla="*/ 5147898 w 10724788"/>
              <a:gd name="connsiteY36" fmla="*/ 0 h 2423280"/>
              <a:gd name="connsiteX37" fmla="*/ 5850968 w 10724788"/>
              <a:gd name="connsiteY37" fmla="*/ 0 h 2423280"/>
              <a:gd name="connsiteX38" fmla="*/ 6232293 w 10724788"/>
              <a:gd name="connsiteY38" fmla="*/ 0 h 2423280"/>
              <a:gd name="connsiteX39" fmla="*/ 6613619 w 10724788"/>
              <a:gd name="connsiteY39" fmla="*/ 0 h 2423280"/>
              <a:gd name="connsiteX40" fmla="*/ 7316689 w 10724788"/>
              <a:gd name="connsiteY40" fmla="*/ 0 h 2423280"/>
              <a:gd name="connsiteX41" fmla="*/ 7912510 w 10724788"/>
              <a:gd name="connsiteY41" fmla="*/ 0 h 2423280"/>
              <a:gd name="connsiteX42" fmla="*/ 8186588 w 10724788"/>
              <a:gd name="connsiteY42" fmla="*/ 0 h 2423280"/>
              <a:gd name="connsiteX43" fmla="*/ 8996905 w 10724788"/>
              <a:gd name="connsiteY43" fmla="*/ 0 h 2423280"/>
              <a:gd name="connsiteX44" fmla="*/ 9592727 w 10724788"/>
              <a:gd name="connsiteY44" fmla="*/ 0 h 2423280"/>
              <a:gd name="connsiteX45" fmla="*/ 9974053 w 10724788"/>
              <a:gd name="connsiteY45" fmla="*/ 0 h 2423280"/>
              <a:gd name="connsiteX46" fmla="*/ 10724788 w 10724788"/>
              <a:gd name="connsiteY46" fmla="*/ 0 h 2423280"/>
              <a:gd name="connsiteX47" fmla="*/ 10724788 w 10724788"/>
              <a:gd name="connsiteY47" fmla="*/ 484654 h 2423280"/>
              <a:gd name="connsiteX48" fmla="*/ 10724788 w 10724788"/>
              <a:gd name="connsiteY48" fmla="*/ 949114 h 2423280"/>
              <a:gd name="connsiteX49" fmla="*/ 10724788 w 10724788"/>
              <a:gd name="connsiteY49" fmla="*/ 1433768 h 2423280"/>
              <a:gd name="connsiteX50" fmla="*/ 10724788 w 10724788"/>
              <a:gd name="connsiteY50" fmla="*/ 2019392 h 242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724788" h="2423280" stroke="0" extrusionOk="0">
                <a:moveTo>
                  <a:pt x="0" y="0"/>
                </a:moveTo>
                <a:cubicBezTo>
                  <a:pt x="266232" y="-57201"/>
                  <a:pt x="552301" y="12963"/>
                  <a:pt x="703069" y="0"/>
                </a:cubicBezTo>
                <a:cubicBezTo>
                  <a:pt x="853837" y="-12963"/>
                  <a:pt x="987237" y="20268"/>
                  <a:pt x="1191643" y="0"/>
                </a:cubicBezTo>
                <a:cubicBezTo>
                  <a:pt x="1396049" y="-20268"/>
                  <a:pt x="1569906" y="50244"/>
                  <a:pt x="1680217" y="0"/>
                </a:cubicBezTo>
                <a:cubicBezTo>
                  <a:pt x="1790528" y="-50244"/>
                  <a:pt x="1872560" y="26842"/>
                  <a:pt x="2061543" y="0"/>
                </a:cubicBezTo>
                <a:cubicBezTo>
                  <a:pt x="2250526" y="-26842"/>
                  <a:pt x="2646251" y="22812"/>
                  <a:pt x="2871860" y="0"/>
                </a:cubicBezTo>
                <a:cubicBezTo>
                  <a:pt x="3097469" y="-22812"/>
                  <a:pt x="3468772" y="88511"/>
                  <a:pt x="3682177" y="0"/>
                </a:cubicBezTo>
                <a:cubicBezTo>
                  <a:pt x="3895582" y="-88511"/>
                  <a:pt x="3941575" y="43887"/>
                  <a:pt x="4170751" y="0"/>
                </a:cubicBezTo>
                <a:cubicBezTo>
                  <a:pt x="4399927" y="-43887"/>
                  <a:pt x="4645203" y="60954"/>
                  <a:pt x="4981068" y="0"/>
                </a:cubicBezTo>
                <a:cubicBezTo>
                  <a:pt x="5316933" y="-60954"/>
                  <a:pt x="5170177" y="4191"/>
                  <a:pt x="5255146" y="0"/>
                </a:cubicBezTo>
                <a:cubicBezTo>
                  <a:pt x="5340115" y="-4191"/>
                  <a:pt x="5573409" y="30212"/>
                  <a:pt x="5743720" y="0"/>
                </a:cubicBezTo>
                <a:cubicBezTo>
                  <a:pt x="5914031" y="-30212"/>
                  <a:pt x="6227240" y="2126"/>
                  <a:pt x="6446789" y="0"/>
                </a:cubicBezTo>
                <a:cubicBezTo>
                  <a:pt x="6666338" y="-2126"/>
                  <a:pt x="6788510" y="47690"/>
                  <a:pt x="6935363" y="0"/>
                </a:cubicBezTo>
                <a:cubicBezTo>
                  <a:pt x="7082216" y="-47690"/>
                  <a:pt x="7108506" y="17515"/>
                  <a:pt x="7209441" y="0"/>
                </a:cubicBezTo>
                <a:cubicBezTo>
                  <a:pt x="7310376" y="-17515"/>
                  <a:pt x="7484826" y="37402"/>
                  <a:pt x="7698014" y="0"/>
                </a:cubicBezTo>
                <a:cubicBezTo>
                  <a:pt x="7911202" y="-37402"/>
                  <a:pt x="8161734" y="61010"/>
                  <a:pt x="8508332" y="0"/>
                </a:cubicBezTo>
                <a:cubicBezTo>
                  <a:pt x="8854930" y="-61010"/>
                  <a:pt x="8892192" y="38876"/>
                  <a:pt x="8996905" y="0"/>
                </a:cubicBezTo>
                <a:cubicBezTo>
                  <a:pt x="9101618" y="-38876"/>
                  <a:pt x="9350904" y="36641"/>
                  <a:pt x="9592727" y="0"/>
                </a:cubicBezTo>
                <a:cubicBezTo>
                  <a:pt x="9834550" y="-36641"/>
                  <a:pt x="9925029" y="33923"/>
                  <a:pt x="10081301" y="0"/>
                </a:cubicBezTo>
                <a:cubicBezTo>
                  <a:pt x="10237573" y="-33923"/>
                  <a:pt x="10560323" y="24928"/>
                  <a:pt x="10724788" y="0"/>
                </a:cubicBezTo>
                <a:cubicBezTo>
                  <a:pt x="10776247" y="177574"/>
                  <a:pt x="10671317" y="374531"/>
                  <a:pt x="10724788" y="525042"/>
                </a:cubicBezTo>
                <a:cubicBezTo>
                  <a:pt x="10778259" y="675553"/>
                  <a:pt x="10672693" y="821983"/>
                  <a:pt x="10724788" y="989502"/>
                </a:cubicBezTo>
                <a:cubicBezTo>
                  <a:pt x="10776883" y="1157021"/>
                  <a:pt x="10689794" y="1360317"/>
                  <a:pt x="10724788" y="1474156"/>
                </a:cubicBezTo>
                <a:cubicBezTo>
                  <a:pt x="10759782" y="1587995"/>
                  <a:pt x="10700671" y="1797316"/>
                  <a:pt x="10724788" y="2019392"/>
                </a:cubicBezTo>
                <a:cubicBezTo>
                  <a:pt x="10653572" y="2134072"/>
                  <a:pt x="10452602" y="2224097"/>
                  <a:pt x="10320900" y="2423280"/>
                </a:cubicBezTo>
                <a:cubicBezTo>
                  <a:pt x="10165052" y="2429066"/>
                  <a:pt x="10052848" y="2383177"/>
                  <a:pt x="9953935" y="2423280"/>
                </a:cubicBezTo>
                <a:cubicBezTo>
                  <a:pt x="9855022" y="2463383"/>
                  <a:pt x="9520794" y="2337219"/>
                  <a:pt x="9174133" y="2423280"/>
                </a:cubicBezTo>
                <a:cubicBezTo>
                  <a:pt x="8827472" y="2509341"/>
                  <a:pt x="8927450" y="2408027"/>
                  <a:pt x="8807168" y="2423280"/>
                </a:cubicBezTo>
                <a:cubicBezTo>
                  <a:pt x="8686886" y="2438533"/>
                  <a:pt x="8496685" y="2389728"/>
                  <a:pt x="8233785" y="2423280"/>
                </a:cubicBezTo>
                <a:cubicBezTo>
                  <a:pt x="7970885" y="2456832"/>
                  <a:pt x="7789384" y="2404360"/>
                  <a:pt x="7557192" y="2423280"/>
                </a:cubicBezTo>
                <a:cubicBezTo>
                  <a:pt x="7325000" y="2442200"/>
                  <a:pt x="7024100" y="2397311"/>
                  <a:pt x="6880600" y="2423280"/>
                </a:cubicBezTo>
                <a:cubicBezTo>
                  <a:pt x="6737100" y="2449249"/>
                  <a:pt x="6695885" y="2399506"/>
                  <a:pt x="6616844" y="2423280"/>
                </a:cubicBezTo>
                <a:cubicBezTo>
                  <a:pt x="6537803" y="2447054"/>
                  <a:pt x="6135605" y="2392411"/>
                  <a:pt x="5940251" y="2423280"/>
                </a:cubicBezTo>
                <a:cubicBezTo>
                  <a:pt x="5744897" y="2454149"/>
                  <a:pt x="5774974" y="2404886"/>
                  <a:pt x="5676495" y="2423280"/>
                </a:cubicBezTo>
                <a:cubicBezTo>
                  <a:pt x="5578016" y="2441674"/>
                  <a:pt x="5322499" y="2387709"/>
                  <a:pt x="4999903" y="2423280"/>
                </a:cubicBezTo>
                <a:cubicBezTo>
                  <a:pt x="4677307" y="2458851"/>
                  <a:pt x="4853763" y="2394742"/>
                  <a:pt x="4736146" y="2423280"/>
                </a:cubicBezTo>
                <a:cubicBezTo>
                  <a:pt x="4618529" y="2451818"/>
                  <a:pt x="4438599" y="2383370"/>
                  <a:pt x="4265972" y="2423280"/>
                </a:cubicBezTo>
                <a:cubicBezTo>
                  <a:pt x="4093345" y="2463190"/>
                  <a:pt x="4037362" y="2409453"/>
                  <a:pt x="3899007" y="2423280"/>
                </a:cubicBezTo>
                <a:cubicBezTo>
                  <a:pt x="3760652" y="2437107"/>
                  <a:pt x="3680966" y="2381864"/>
                  <a:pt x="3532041" y="2423280"/>
                </a:cubicBezTo>
                <a:cubicBezTo>
                  <a:pt x="3383116" y="2464696"/>
                  <a:pt x="3138301" y="2377673"/>
                  <a:pt x="2958658" y="2423280"/>
                </a:cubicBezTo>
                <a:cubicBezTo>
                  <a:pt x="2779015" y="2468887"/>
                  <a:pt x="2711854" y="2422087"/>
                  <a:pt x="2488484" y="2423280"/>
                </a:cubicBezTo>
                <a:cubicBezTo>
                  <a:pt x="2265114" y="2424473"/>
                  <a:pt x="2278626" y="2407083"/>
                  <a:pt x="2121518" y="2423280"/>
                </a:cubicBezTo>
                <a:cubicBezTo>
                  <a:pt x="1964410" y="2439477"/>
                  <a:pt x="1737613" y="2365233"/>
                  <a:pt x="1548135" y="2423280"/>
                </a:cubicBezTo>
                <a:cubicBezTo>
                  <a:pt x="1358657" y="2481327"/>
                  <a:pt x="1229007" y="2367875"/>
                  <a:pt x="974752" y="2423280"/>
                </a:cubicBezTo>
                <a:cubicBezTo>
                  <a:pt x="720497" y="2478685"/>
                  <a:pt x="682494" y="2420642"/>
                  <a:pt x="504577" y="2423280"/>
                </a:cubicBezTo>
                <a:cubicBezTo>
                  <a:pt x="326661" y="2425918"/>
                  <a:pt x="218414" y="2372203"/>
                  <a:pt x="0" y="2423280"/>
                </a:cubicBezTo>
                <a:cubicBezTo>
                  <a:pt x="-13872" y="2222522"/>
                  <a:pt x="12080" y="2074764"/>
                  <a:pt x="0" y="1914391"/>
                </a:cubicBezTo>
                <a:cubicBezTo>
                  <a:pt x="-12080" y="1754018"/>
                  <a:pt x="5106" y="1576369"/>
                  <a:pt x="0" y="1429735"/>
                </a:cubicBezTo>
                <a:cubicBezTo>
                  <a:pt x="-5106" y="1283101"/>
                  <a:pt x="26278" y="1158165"/>
                  <a:pt x="0" y="1017778"/>
                </a:cubicBezTo>
                <a:cubicBezTo>
                  <a:pt x="-26278" y="877391"/>
                  <a:pt x="3985" y="687653"/>
                  <a:pt x="0" y="508889"/>
                </a:cubicBezTo>
                <a:cubicBezTo>
                  <a:pt x="-3985" y="330125"/>
                  <a:pt x="11656" y="153447"/>
                  <a:pt x="0" y="0"/>
                </a:cubicBezTo>
                <a:close/>
              </a:path>
              <a:path w="10724788" h="2423280" fill="darkenLess" stroke="0" extrusionOk="0">
                <a:moveTo>
                  <a:pt x="10320900" y="2423280"/>
                </a:moveTo>
                <a:cubicBezTo>
                  <a:pt x="10305430" y="2339402"/>
                  <a:pt x="10418629" y="2188021"/>
                  <a:pt x="10401678" y="2100170"/>
                </a:cubicBezTo>
                <a:cubicBezTo>
                  <a:pt x="10468251" y="2069877"/>
                  <a:pt x="10579338" y="2080776"/>
                  <a:pt x="10724788" y="2019392"/>
                </a:cubicBezTo>
                <a:cubicBezTo>
                  <a:pt x="10615545" y="2164443"/>
                  <a:pt x="10438315" y="2285037"/>
                  <a:pt x="10320900" y="2423280"/>
                </a:cubicBezTo>
                <a:close/>
              </a:path>
              <a:path w="10724788" h="2423280" fill="none" extrusionOk="0">
                <a:moveTo>
                  <a:pt x="10320900" y="2423280"/>
                </a:moveTo>
                <a:cubicBezTo>
                  <a:pt x="10332366" y="2338529"/>
                  <a:pt x="10397638" y="2247682"/>
                  <a:pt x="10401678" y="2100170"/>
                </a:cubicBezTo>
                <a:cubicBezTo>
                  <a:pt x="10548415" y="2055802"/>
                  <a:pt x="10591301" y="2067980"/>
                  <a:pt x="10724788" y="2019392"/>
                </a:cubicBezTo>
                <a:cubicBezTo>
                  <a:pt x="10637003" y="2127521"/>
                  <a:pt x="10393495" y="2311655"/>
                  <a:pt x="10320900" y="2423280"/>
                </a:cubicBezTo>
                <a:cubicBezTo>
                  <a:pt x="10082614" y="2472797"/>
                  <a:pt x="9951886" y="2410354"/>
                  <a:pt x="9644308" y="2423280"/>
                </a:cubicBezTo>
                <a:cubicBezTo>
                  <a:pt x="9336730" y="2436206"/>
                  <a:pt x="9489886" y="2409636"/>
                  <a:pt x="9380551" y="2423280"/>
                </a:cubicBezTo>
                <a:cubicBezTo>
                  <a:pt x="9271216" y="2436924"/>
                  <a:pt x="9143439" y="2416333"/>
                  <a:pt x="9013586" y="2423280"/>
                </a:cubicBezTo>
                <a:cubicBezTo>
                  <a:pt x="8883734" y="2430227"/>
                  <a:pt x="8723814" y="2411109"/>
                  <a:pt x="8646621" y="2423280"/>
                </a:cubicBezTo>
                <a:cubicBezTo>
                  <a:pt x="8569429" y="2435451"/>
                  <a:pt x="8211352" y="2403188"/>
                  <a:pt x="7866819" y="2423280"/>
                </a:cubicBezTo>
                <a:cubicBezTo>
                  <a:pt x="7522286" y="2443372"/>
                  <a:pt x="7522311" y="2407726"/>
                  <a:pt x="7293436" y="2423280"/>
                </a:cubicBezTo>
                <a:cubicBezTo>
                  <a:pt x="7064561" y="2438834"/>
                  <a:pt x="6990475" y="2388755"/>
                  <a:pt x="6720053" y="2423280"/>
                </a:cubicBezTo>
                <a:cubicBezTo>
                  <a:pt x="6449631" y="2457805"/>
                  <a:pt x="6315772" y="2397578"/>
                  <a:pt x="6043460" y="2423280"/>
                </a:cubicBezTo>
                <a:cubicBezTo>
                  <a:pt x="5771148" y="2448982"/>
                  <a:pt x="5793998" y="2415712"/>
                  <a:pt x="5573286" y="2423280"/>
                </a:cubicBezTo>
                <a:cubicBezTo>
                  <a:pt x="5352574" y="2430848"/>
                  <a:pt x="5304128" y="2413267"/>
                  <a:pt x="5103112" y="2423280"/>
                </a:cubicBezTo>
                <a:cubicBezTo>
                  <a:pt x="4902096" y="2433293"/>
                  <a:pt x="4880895" y="2387163"/>
                  <a:pt x="4736146" y="2423280"/>
                </a:cubicBezTo>
                <a:cubicBezTo>
                  <a:pt x="4591397" y="2459397"/>
                  <a:pt x="4533965" y="2418460"/>
                  <a:pt x="4472390" y="2423280"/>
                </a:cubicBezTo>
                <a:cubicBezTo>
                  <a:pt x="4410815" y="2428100"/>
                  <a:pt x="4056380" y="2391317"/>
                  <a:pt x="3692589" y="2423280"/>
                </a:cubicBezTo>
                <a:cubicBezTo>
                  <a:pt x="3328798" y="2455243"/>
                  <a:pt x="3374090" y="2385499"/>
                  <a:pt x="3222414" y="2423280"/>
                </a:cubicBezTo>
                <a:cubicBezTo>
                  <a:pt x="3070739" y="2461061"/>
                  <a:pt x="2883714" y="2370430"/>
                  <a:pt x="2752240" y="2423280"/>
                </a:cubicBezTo>
                <a:cubicBezTo>
                  <a:pt x="2620766" y="2476130"/>
                  <a:pt x="2466378" y="2376824"/>
                  <a:pt x="2282066" y="2423280"/>
                </a:cubicBezTo>
                <a:cubicBezTo>
                  <a:pt x="2097754" y="2469736"/>
                  <a:pt x="1806575" y="2349811"/>
                  <a:pt x="1502264" y="2423280"/>
                </a:cubicBezTo>
                <a:cubicBezTo>
                  <a:pt x="1197953" y="2496749"/>
                  <a:pt x="1105994" y="2420097"/>
                  <a:pt x="825672" y="2423280"/>
                </a:cubicBezTo>
                <a:cubicBezTo>
                  <a:pt x="545350" y="2426463"/>
                  <a:pt x="412220" y="2377627"/>
                  <a:pt x="0" y="2423280"/>
                </a:cubicBezTo>
                <a:cubicBezTo>
                  <a:pt x="-25478" y="2236399"/>
                  <a:pt x="18442" y="2195809"/>
                  <a:pt x="0" y="2011322"/>
                </a:cubicBezTo>
                <a:cubicBezTo>
                  <a:pt x="-18442" y="1826835"/>
                  <a:pt x="4153" y="1630998"/>
                  <a:pt x="0" y="1526666"/>
                </a:cubicBezTo>
                <a:cubicBezTo>
                  <a:pt x="-4153" y="1422334"/>
                  <a:pt x="26573" y="1257073"/>
                  <a:pt x="0" y="1090476"/>
                </a:cubicBezTo>
                <a:cubicBezTo>
                  <a:pt x="-26573" y="923879"/>
                  <a:pt x="31865" y="801427"/>
                  <a:pt x="0" y="678518"/>
                </a:cubicBezTo>
                <a:cubicBezTo>
                  <a:pt x="-31865" y="555609"/>
                  <a:pt x="10055" y="224002"/>
                  <a:pt x="0" y="0"/>
                </a:cubicBezTo>
                <a:cubicBezTo>
                  <a:pt x="258664" y="-78509"/>
                  <a:pt x="542589" y="39646"/>
                  <a:pt x="703069" y="0"/>
                </a:cubicBezTo>
                <a:cubicBezTo>
                  <a:pt x="863549" y="-39646"/>
                  <a:pt x="894977" y="15502"/>
                  <a:pt x="977147" y="0"/>
                </a:cubicBezTo>
                <a:cubicBezTo>
                  <a:pt x="1059317" y="-15502"/>
                  <a:pt x="1578519" y="27676"/>
                  <a:pt x="1787465" y="0"/>
                </a:cubicBezTo>
                <a:cubicBezTo>
                  <a:pt x="1996411" y="-27676"/>
                  <a:pt x="2238251" y="45984"/>
                  <a:pt x="2383286" y="0"/>
                </a:cubicBezTo>
                <a:cubicBezTo>
                  <a:pt x="2528321" y="-45984"/>
                  <a:pt x="2888168" y="41948"/>
                  <a:pt x="3193604" y="0"/>
                </a:cubicBezTo>
                <a:cubicBezTo>
                  <a:pt x="3499040" y="-41948"/>
                  <a:pt x="3554910" y="24723"/>
                  <a:pt x="3682177" y="0"/>
                </a:cubicBezTo>
                <a:cubicBezTo>
                  <a:pt x="3809444" y="-24723"/>
                  <a:pt x="3933428" y="28319"/>
                  <a:pt x="4170751" y="0"/>
                </a:cubicBezTo>
                <a:cubicBezTo>
                  <a:pt x="4408074" y="-28319"/>
                  <a:pt x="4629235" y="70580"/>
                  <a:pt x="4766572" y="0"/>
                </a:cubicBezTo>
                <a:cubicBezTo>
                  <a:pt x="4903909" y="-70580"/>
                  <a:pt x="4963623" y="30730"/>
                  <a:pt x="5147898" y="0"/>
                </a:cubicBezTo>
                <a:cubicBezTo>
                  <a:pt x="5332173" y="-30730"/>
                  <a:pt x="5698844" y="35748"/>
                  <a:pt x="5850968" y="0"/>
                </a:cubicBezTo>
                <a:cubicBezTo>
                  <a:pt x="6003092" y="-35748"/>
                  <a:pt x="6115417" y="1438"/>
                  <a:pt x="6232293" y="0"/>
                </a:cubicBezTo>
                <a:cubicBezTo>
                  <a:pt x="6349169" y="-1438"/>
                  <a:pt x="6525007" y="349"/>
                  <a:pt x="6613619" y="0"/>
                </a:cubicBezTo>
                <a:cubicBezTo>
                  <a:pt x="6702231" y="-349"/>
                  <a:pt x="7115600" y="12990"/>
                  <a:pt x="7316689" y="0"/>
                </a:cubicBezTo>
                <a:cubicBezTo>
                  <a:pt x="7517778" y="-12990"/>
                  <a:pt x="7753861" y="28476"/>
                  <a:pt x="7912510" y="0"/>
                </a:cubicBezTo>
                <a:cubicBezTo>
                  <a:pt x="8071159" y="-28476"/>
                  <a:pt x="8121973" y="31621"/>
                  <a:pt x="8186588" y="0"/>
                </a:cubicBezTo>
                <a:cubicBezTo>
                  <a:pt x="8251203" y="-31621"/>
                  <a:pt x="8655901" y="58947"/>
                  <a:pt x="8996905" y="0"/>
                </a:cubicBezTo>
                <a:cubicBezTo>
                  <a:pt x="9337909" y="-58947"/>
                  <a:pt x="9399572" y="55171"/>
                  <a:pt x="9592727" y="0"/>
                </a:cubicBezTo>
                <a:cubicBezTo>
                  <a:pt x="9785882" y="-55171"/>
                  <a:pt x="9861502" y="35320"/>
                  <a:pt x="9974053" y="0"/>
                </a:cubicBezTo>
                <a:cubicBezTo>
                  <a:pt x="10086604" y="-35320"/>
                  <a:pt x="10555170" y="34438"/>
                  <a:pt x="10724788" y="0"/>
                </a:cubicBezTo>
                <a:cubicBezTo>
                  <a:pt x="10767461" y="124417"/>
                  <a:pt x="10724663" y="288369"/>
                  <a:pt x="10724788" y="484654"/>
                </a:cubicBezTo>
                <a:cubicBezTo>
                  <a:pt x="10724913" y="680939"/>
                  <a:pt x="10699569" y="839460"/>
                  <a:pt x="10724788" y="949114"/>
                </a:cubicBezTo>
                <a:cubicBezTo>
                  <a:pt x="10750007" y="1058768"/>
                  <a:pt x="10696245" y="1295845"/>
                  <a:pt x="10724788" y="1433768"/>
                </a:cubicBezTo>
                <a:cubicBezTo>
                  <a:pt x="10753331" y="1571691"/>
                  <a:pt x="10677944" y="1796656"/>
                  <a:pt x="10724788" y="2019392"/>
                </a:cubicBezTo>
              </a:path>
              <a:path w="10724788" h="2423280" fill="none" stroke="0" extrusionOk="0">
                <a:moveTo>
                  <a:pt x="10320900" y="2423280"/>
                </a:moveTo>
                <a:cubicBezTo>
                  <a:pt x="10326098" y="2290282"/>
                  <a:pt x="10393336" y="2212872"/>
                  <a:pt x="10401678" y="2100170"/>
                </a:cubicBezTo>
                <a:cubicBezTo>
                  <a:pt x="10517069" y="2054386"/>
                  <a:pt x="10619250" y="2068853"/>
                  <a:pt x="10724788" y="2019392"/>
                </a:cubicBezTo>
                <a:cubicBezTo>
                  <a:pt x="10601529" y="2178113"/>
                  <a:pt x="10460936" y="2240328"/>
                  <a:pt x="10320900" y="2423280"/>
                </a:cubicBezTo>
                <a:cubicBezTo>
                  <a:pt x="10189608" y="2425717"/>
                  <a:pt x="10124477" y="2393345"/>
                  <a:pt x="9953935" y="2423280"/>
                </a:cubicBezTo>
                <a:cubicBezTo>
                  <a:pt x="9783394" y="2453215"/>
                  <a:pt x="9723294" y="2387759"/>
                  <a:pt x="9586969" y="2423280"/>
                </a:cubicBezTo>
                <a:cubicBezTo>
                  <a:pt x="9450644" y="2458801"/>
                  <a:pt x="9166348" y="2415340"/>
                  <a:pt x="8807168" y="2423280"/>
                </a:cubicBezTo>
                <a:cubicBezTo>
                  <a:pt x="8447988" y="2431220"/>
                  <a:pt x="8390770" y="2397480"/>
                  <a:pt x="8233785" y="2423280"/>
                </a:cubicBezTo>
                <a:cubicBezTo>
                  <a:pt x="8076800" y="2449080"/>
                  <a:pt x="7948164" y="2412121"/>
                  <a:pt x="7866819" y="2423280"/>
                </a:cubicBezTo>
                <a:cubicBezTo>
                  <a:pt x="7785474" y="2434439"/>
                  <a:pt x="7512901" y="2422299"/>
                  <a:pt x="7396645" y="2423280"/>
                </a:cubicBezTo>
                <a:cubicBezTo>
                  <a:pt x="7280389" y="2424261"/>
                  <a:pt x="7242518" y="2399904"/>
                  <a:pt x="7132889" y="2423280"/>
                </a:cubicBezTo>
                <a:cubicBezTo>
                  <a:pt x="7023260" y="2446656"/>
                  <a:pt x="6709435" y="2415498"/>
                  <a:pt x="6456296" y="2423280"/>
                </a:cubicBezTo>
                <a:cubicBezTo>
                  <a:pt x="6203157" y="2431062"/>
                  <a:pt x="6121581" y="2388470"/>
                  <a:pt x="5986122" y="2423280"/>
                </a:cubicBezTo>
                <a:cubicBezTo>
                  <a:pt x="5850663" y="2458090"/>
                  <a:pt x="5562742" y="2409423"/>
                  <a:pt x="5309530" y="2423280"/>
                </a:cubicBezTo>
                <a:cubicBezTo>
                  <a:pt x="5056318" y="2437137"/>
                  <a:pt x="4944949" y="2370273"/>
                  <a:pt x="4839355" y="2423280"/>
                </a:cubicBezTo>
                <a:cubicBezTo>
                  <a:pt x="4733762" y="2476287"/>
                  <a:pt x="4630504" y="2412796"/>
                  <a:pt x="4472390" y="2423280"/>
                </a:cubicBezTo>
                <a:cubicBezTo>
                  <a:pt x="4314276" y="2433764"/>
                  <a:pt x="4072409" y="2401868"/>
                  <a:pt x="3795798" y="2423280"/>
                </a:cubicBezTo>
                <a:cubicBezTo>
                  <a:pt x="3519187" y="2444692"/>
                  <a:pt x="3389296" y="2389988"/>
                  <a:pt x="3119205" y="2423280"/>
                </a:cubicBezTo>
                <a:cubicBezTo>
                  <a:pt x="2849114" y="2456572"/>
                  <a:pt x="2684247" y="2412119"/>
                  <a:pt x="2442613" y="2423280"/>
                </a:cubicBezTo>
                <a:cubicBezTo>
                  <a:pt x="2200979" y="2434441"/>
                  <a:pt x="2240966" y="2420026"/>
                  <a:pt x="2075648" y="2423280"/>
                </a:cubicBezTo>
                <a:cubicBezTo>
                  <a:pt x="1910331" y="2426534"/>
                  <a:pt x="1816046" y="2418555"/>
                  <a:pt x="1605473" y="2423280"/>
                </a:cubicBezTo>
                <a:cubicBezTo>
                  <a:pt x="1394900" y="2428005"/>
                  <a:pt x="1227712" y="2402385"/>
                  <a:pt x="1032090" y="2423280"/>
                </a:cubicBezTo>
                <a:cubicBezTo>
                  <a:pt x="836468" y="2444175"/>
                  <a:pt x="473621" y="2402840"/>
                  <a:pt x="0" y="2423280"/>
                </a:cubicBezTo>
                <a:cubicBezTo>
                  <a:pt x="-3336" y="2254257"/>
                  <a:pt x="41334" y="2069524"/>
                  <a:pt x="0" y="1938624"/>
                </a:cubicBezTo>
                <a:cubicBezTo>
                  <a:pt x="-41334" y="1807724"/>
                  <a:pt x="51789" y="1613426"/>
                  <a:pt x="0" y="1502434"/>
                </a:cubicBezTo>
                <a:cubicBezTo>
                  <a:pt x="-51789" y="1391442"/>
                  <a:pt x="51011" y="1121166"/>
                  <a:pt x="0" y="969312"/>
                </a:cubicBezTo>
                <a:cubicBezTo>
                  <a:pt x="-51011" y="817458"/>
                  <a:pt x="32610" y="720455"/>
                  <a:pt x="0" y="508889"/>
                </a:cubicBezTo>
                <a:cubicBezTo>
                  <a:pt x="-32610" y="297323"/>
                  <a:pt x="52808" y="182688"/>
                  <a:pt x="0" y="0"/>
                </a:cubicBezTo>
                <a:cubicBezTo>
                  <a:pt x="134534" y="-19140"/>
                  <a:pt x="320650" y="44937"/>
                  <a:pt x="488574" y="0"/>
                </a:cubicBezTo>
                <a:cubicBezTo>
                  <a:pt x="656498" y="-44937"/>
                  <a:pt x="687647" y="30480"/>
                  <a:pt x="869899" y="0"/>
                </a:cubicBezTo>
                <a:cubicBezTo>
                  <a:pt x="1052151" y="-30480"/>
                  <a:pt x="1083421" y="27037"/>
                  <a:pt x="1143977" y="0"/>
                </a:cubicBezTo>
                <a:cubicBezTo>
                  <a:pt x="1204533" y="-27037"/>
                  <a:pt x="1534742" y="37622"/>
                  <a:pt x="1847047" y="0"/>
                </a:cubicBezTo>
                <a:cubicBezTo>
                  <a:pt x="2159352" y="-37622"/>
                  <a:pt x="2174285" y="41685"/>
                  <a:pt x="2335620" y="0"/>
                </a:cubicBezTo>
                <a:cubicBezTo>
                  <a:pt x="2496955" y="-41685"/>
                  <a:pt x="2703323" y="64314"/>
                  <a:pt x="2931442" y="0"/>
                </a:cubicBezTo>
                <a:cubicBezTo>
                  <a:pt x="3159561" y="-64314"/>
                  <a:pt x="3369220" y="70994"/>
                  <a:pt x="3634511" y="0"/>
                </a:cubicBezTo>
                <a:cubicBezTo>
                  <a:pt x="3899802" y="-70994"/>
                  <a:pt x="4220402" y="50950"/>
                  <a:pt x="4444829" y="0"/>
                </a:cubicBezTo>
                <a:cubicBezTo>
                  <a:pt x="4669256" y="-50950"/>
                  <a:pt x="4658682" y="15104"/>
                  <a:pt x="4826155" y="0"/>
                </a:cubicBezTo>
                <a:cubicBezTo>
                  <a:pt x="4993628" y="-15104"/>
                  <a:pt x="5245743" y="28275"/>
                  <a:pt x="5421976" y="0"/>
                </a:cubicBezTo>
                <a:cubicBezTo>
                  <a:pt x="5598209" y="-28275"/>
                  <a:pt x="5793105" y="18303"/>
                  <a:pt x="5910550" y="0"/>
                </a:cubicBezTo>
                <a:cubicBezTo>
                  <a:pt x="6027995" y="-18303"/>
                  <a:pt x="6530230" y="2796"/>
                  <a:pt x="6720867" y="0"/>
                </a:cubicBezTo>
                <a:cubicBezTo>
                  <a:pt x="6911504" y="-2796"/>
                  <a:pt x="7103544" y="23937"/>
                  <a:pt x="7209441" y="0"/>
                </a:cubicBezTo>
                <a:cubicBezTo>
                  <a:pt x="7315338" y="-23937"/>
                  <a:pt x="7610830" y="4527"/>
                  <a:pt x="7805262" y="0"/>
                </a:cubicBezTo>
                <a:cubicBezTo>
                  <a:pt x="7999694" y="-4527"/>
                  <a:pt x="8245747" y="26328"/>
                  <a:pt x="8401084" y="0"/>
                </a:cubicBezTo>
                <a:cubicBezTo>
                  <a:pt x="8556421" y="-26328"/>
                  <a:pt x="8646141" y="39772"/>
                  <a:pt x="8782410" y="0"/>
                </a:cubicBezTo>
                <a:cubicBezTo>
                  <a:pt x="8918679" y="-39772"/>
                  <a:pt x="9311226" y="59926"/>
                  <a:pt x="9592727" y="0"/>
                </a:cubicBezTo>
                <a:cubicBezTo>
                  <a:pt x="9874228" y="-59926"/>
                  <a:pt x="10394019" y="65792"/>
                  <a:pt x="10724788" y="0"/>
                </a:cubicBezTo>
                <a:cubicBezTo>
                  <a:pt x="10745980" y="180843"/>
                  <a:pt x="10692307" y="339579"/>
                  <a:pt x="10724788" y="504848"/>
                </a:cubicBezTo>
                <a:cubicBezTo>
                  <a:pt x="10757269" y="670117"/>
                  <a:pt x="10672459" y="914930"/>
                  <a:pt x="10724788" y="1050084"/>
                </a:cubicBezTo>
                <a:cubicBezTo>
                  <a:pt x="10777117" y="1185238"/>
                  <a:pt x="10668156" y="1383816"/>
                  <a:pt x="10724788" y="1575126"/>
                </a:cubicBezTo>
                <a:cubicBezTo>
                  <a:pt x="10781420" y="1766436"/>
                  <a:pt x="10679801" y="1889796"/>
                  <a:pt x="10724788" y="2019392"/>
                </a:cubicBezTo>
              </a:path>
            </a:pathLst>
          </a:custGeom>
          <a:solidFill>
            <a:schemeClr val="bg1">
              <a:lumMod val="95000"/>
            </a:schemeClr>
          </a:solidFill>
          <a:ln w="19050">
            <a:solidFill>
              <a:schemeClr val="tx1">
                <a:lumMod val="65000"/>
                <a:lumOff val="35000"/>
              </a:schemeClr>
            </a:solidFill>
            <a:extLst>
              <a:ext uri="{C807C97D-BFC1-408E-A445-0C87EB9F89A2}">
                <ask:lineSketchStyleProps xmlns:ask="http://schemas.microsoft.com/office/drawing/2018/sketchyshapes" sd="3768664084">
                  <a:prstGeom prst="foldedCorner">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300" b="1" i="0" u="none" strike="noStrike" kern="1200" cap="none" spc="0" normalizeH="0" baseline="0" noProof="0" dirty="0">
                <a:ln>
                  <a:noFill/>
                </a:ln>
                <a:solidFill>
                  <a:srgbClr val="3494BA"/>
                </a:solidFill>
                <a:effectLst/>
                <a:uLnTx/>
                <a:uFillTx/>
                <a:latin typeface="Arial" panose="020B0604020202020204"/>
                <a:ea typeface="+mn-ea"/>
                <a:cs typeface="+mn-cs"/>
              </a:rPr>
              <a:t>Respondents</a:t>
            </a:r>
          </a:p>
          <a:p>
            <a:pPr marL="457200" lvl="0" indent="-457200">
              <a:buAutoNum type="arabicParenR"/>
              <a:defRPr/>
            </a:pPr>
            <a:r>
              <a:rPr lang="en-US" sz="2300" dirty="0">
                <a:solidFill>
                  <a:prstClr val="black"/>
                </a:solidFill>
              </a:rPr>
              <a:t>Training Director and HR </a:t>
            </a:r>
            <a:r>
              <a:rPr kumimoji="0" lang="en-US" sz="2300" b="0" i="0" u="none" strike="noStrike" kern="1200" cap="none" spc="0" normalizeH="0" baseline="0" noProof="0" dirty="0">
                <a:ln>
                  <a:noFill/>
                </a:ln>
                <a:solidFill>
                  <a:prstClr val="black"/>
                </a:solidFill>
                <a:effectLst/>
                <a:uLnTx/>
                <a:uFillTx/>
                <a:latin typeface="Arial" panose="020B0604020202020204"/>
                <a:ea typeface="+mn-ea"/>
                <a:cs typeface="+mn-cs"/>
              </a:rPr>
              <a:t>Director should complete this survey after consulting with their organization’s management and staff, or </a:t>
            </a:r>
          </a:p>
          <a:p>
            <a:pPr marL="457200" lvl="0" indent="-457200">
              <a:buAutoNum type="arabicParenR"/>
              <a:defRPr/>
            </a:pPr>
            <a:r>
              <a:rPr kumimoji="0" lang="en-US" sz="2300" b="0" i="0" u="none" strike="noStrike" kern="1200" cap="none" spc="0" normalizeH="0" baseline="0" noProof="0" dirty="0">
                <a:ln>
                  <a:noFill/>
                </a:ln>
                <a:solidFill>
                  <a:prstClr val="black"/>
                </a:solidFill>
                <a:effectLst/>
                <a:uLnTx/>
                <a:uFillTx/>
                <a:latin typeface="Arial" panose="020B0604020202020204"/>
                <a:ea typeface="+mn-ea"/>
                <a:cs typeface="+mn-cs"/>
              </a:rPr>
              <a:t>Any appropriate staff member if these roles aren’t available within an</a:t>
            </a:r>
            <a:r>
              <a:rPr kumimoji="0" lang="en-US" sz="2300" b="0" i="0" u="none" strike="noStrike" kern="1200" cap="none" spc="0" normalizeH="0" noProof="0" dirty="0">
                <a:ln>
                  <a:noFill/>
                </a:ln>
                <a:solidFill>
                  <a:prstClr val="black"/>
                </a:solidFill>
                <a:effectLst/>
                <a:uLnTx/>
                <a:uFillTx/>
                <a:latin typeface="Arial" panose="020B0604020202020204"/>
                <a:ea typeface="+mn-ea"/>
                <a:cs typeface="+mn-cs"/>
              </a:rPr>
              <a:t> </a:t>
            </a:r>
            <a:r>
              <a:rPr kumimoji="0" lang="en-US" sz="2300" b="0" i="0" u="none" strike="noStrike" kern="1200" cap="none" spc="0" normalizeH="0" baseline="0" noProof="0" dirty="0">
                <a:ln>
                  <a:noFill/>
                </a:ln>
                <a:solidFill>
                  <a:prstClr val="black"/>
                </a:solidFill>
                <a:effectLst/>
                <a:uLnTx/>
                <a:uFillTx/>
                <a:latin typeface="Arial" panose="020B0604020202020204"/>
                <a:ea typeface="+mn-ea"/>
                <a:cs typeface="+mn-cs"/>
              </a:rPr>
              <a:t>ISO member</a:t>
            </a:r>
            <a:endParaRPr kumimoji="0" lang="en-GB" sz="23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custDataLst>
      <p:tags r:id="rId1"/>
    </p:custDataLst>
    <p:extLst>
      <p:ext uri="{BB962C8B-B14F-4D97-AF65-F5344CB8AC3E}">
        <p14:creationId xmlns:p14="http://schemas.microsoft.com/office/powerpoint/2010/main" val="371492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186843E2-0975-4ACA-B612-8A1D68CFDC62}"/>
              </a:ext>
            </a:extLst>
          </p:cNvPr>
          <p:cNvSpPr txBox="1"/>
          <p:nvPr/>
        </p:nvSpPr>
        <p:spPr>
          <a:xfrm>
            <a:off x="726546" y="2529510"/>
            <a:ext cx="2797285" cy="1692224"/>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1000"/>
              </a:spcBef>
              <a:spcAft>
                <a:spcPts val="0"/>
              </a:spcAft>
              <a:buClr>
                <a:srgbClr val="5B9BD5"/>
              </a:buClr>
              <a:buSzPct val="80000"/>
              <a:buFontTx/>
              <a:buNone/>
              <a:tabLst/>
              <a:defRPr/>
            </a:pPr>
            <a:r>
              <a:rPr kumimoji="0" lang="en-US" sz="2800" b="1" i="0" u="none" strike="noStrike" kern="1200" cap="none" spc="0" normalizeH="0" baseline="0" noProof="0" dirty="0">
                <a:ln>
                  <a:noFill/>
                </a:ln>
                <a:solidFill>
                  <a:schemeClr val="tx1">
                    <a:lumMod val="50000"/>
                    <a:lumOff val="50000"/>
                  </a:schemeClr>
                </a:solidFill>
                <a:effectLst/>
                <a:uLnTx/>
                <a:uFillTx/>
                <a:latin typeface="Arial" panose="020B0604020202020204"/>
                <a:ea typeface="+mn-ea"/>
                <a:cs typeface="+mn-cs"/>
              </a:rPr>
              <a:t>66% of ISO’s 122 Developing Country Members</a:t>
            </a:r>
          </a:p>
        </p:txBody>
      </p:sp>
      <p:cxnSp>
        <p:nvCxnSpPr>
          <p:cNvPr id="5" name="Straight Connector 4">
            <a:extLst>
              <a:ext uri="{FF2B5EF4-FFF2-40B4-BE49-F238E27FC236}">
                <a16:creationId xmlns:a16="http://schemas.microsoft.com/office/drawing/2014/main" id="{6055E874-64C5-4442-880F-DC0FA7D59473}"/>
              </a:ext>
            </a:extLst>
          </p:cNvPr>
          <p:cNvCxnSpPr/>
          <p:nvPr/>
        </p:nvCxnSpPr>
        <p:spPr>
          <a:xfrm>
            <a:off x="799572" y="2228032"/>
            <a:ext cx="21775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7E97E1-7495-4911-982C-B87E02E043F8}"/>
              </a:ext>
            </a:extLst>
          </p:cNvPr>
          <p:cNvCxnSpPr/>
          <p:nvPr/>
        </p:nvCxnSpPr>
        <p:spPr>
          <a:xfrm>
            <a:off x="799572" y="4523212"/>
            <a:ext cx="2177525"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5" name="Picture 34">
            <a:extLst>
              <a:ext uri="{FF2B5EF4-FFF2-40B4-BE49-F238E27FC236}">
                <a16:creationId xmlns:a16="http://schemas.microsoft.com/office/drawing/2014/main" id="{2F2A7382-354F-4707-B105-ACECBC2495EC}"/>
              </a:ext>
            </a:extLst>
          </p:cNvPr>
          <p:cNvPicPr>
            <a:picLocks noChangeAspect="1"/>
          </p:cNvPicPr>
          <p:nvPr/>
        </p:nvPicPr>
        <p:blipFill>
          <a:blip r:embed="rId3"/>
          <a:stretch>
            <a:fillRect/>
          </a:stretch>
        </p:blipFill>
        <p:spPr>
          <a:xfrm>
            <a:off x="11329617" y="6309312"/>
            <a:ext cx="408467" cy="548688"/>
          </a:xfrm>
          <a:prstGeom prst="rect">
            <a:avLst/>
          </a:prstGeom>
        </p:spPr>
      </p:pic>
      <p:graphicFrame>
        <p:nvGraphicFramePr>
          <p:cNvPr id="19" name="Chart 18">
            <a:extLst>
              <a:ext uri="{FF2B5EF4-FFF2-40B4-BE49-F238E27FC236}">
                <a16:creationId xmlns:a16="http://schemas.microsoft.com/office/drawing/2014/main" id="{197ACD72-00C4-4BBA-8024-CA9F8AE3923B}"/>
              </a:ext>
            </a:extLst>
          </p:cNvPr>
          <p:cNvGraphicFramePr>
            <a:graphicFrameLocks/>
          </p:cNvGraphicFramePr>
          <p:nvPr>
            <p:extLst>
              <p:ext uri="{D42A27DB-BD31-4B8C-83A1-F6EECF244321}">
                <p14:modId xmlns:p14="http://schemas.microsoft.com/office/powerpoint/2010/main" val="1830630899"/>
              </p:ext>
            </p:extLst>
          </p:nvPr>
        </p:nvGraphicFramePr>
        <p:xfrm>
          <a:off x="3801047" y="1296642"/>
          <a:ext cx="7334313" cy="4155891"/>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5">
            <a:extLst>
              <a:ext uri="{FF2B5EF4-FFF2-40B4-BE49-F238E27FC236}">
                <a16:creationId xmlns:a16="http://schemas.microsoft.com/office/drawing/2014/main" id="{C0208D10-A809-4C2D-946F-A05E9599F0A6}"/>
              </a:ext>
            </a:extLst>
          </p:cNvPr>
          <p:cNvSpPr>
            <a:spLocks noGrp="1"/>
          </p:cNvSpPr>
          <p:nvPr>
            <p:ph type="title"/>
          </p:nvPr>
        </p:nvSpPr>
        <p:spPr>
          <a:xfrm>
            <a:off x="731838" y="549275"/>
            <a:ext cx="10724789" cy="715581"/>
          </a:xfrm>
        </p:spPr>
        <p:txBody>
          <a:bodyPr/>
          <a:lstStyle/>
          <a:p>
            <a:r>
              <a:rPr lang="en-US" sz="4500" dirty="0"/>
              <a:t>Response rate</a:t>
            </a:r>
          </a:p>
        </p:txBody>
      </p:sp>
      <p:sp>
        <p:nvSpPr>
          <p:cNvPr id="9" name="TextBox 8">
            <a:extLst>
              <a:ext uri="{FF2B5EF4-FFF2-40B4-BE49-F238E27FC236}">
                <a16:creationId xmlns:a16="http://schemas.microsoft.com/office/drawing/2014/main" id="{7F3C3A2B-F2BB-4B9C-955A-61F69ADD871C}"/>
              </a:ext>
            </a:extLst>
          </p:cNvPr>
          <p:cNvSpPr txBox="1"/>
          <p:nvPr/>
        </p:nvSpPr>
        <p:spPr>
          <a:xfrm>
            <a:off x="467361" y="5846617"/>
            <a:ext cx="10749280" cy="584775"/>
          </a:xfrm>
          <a:prstGeom prst="rect">
            <a:avLst/>
          </a:prstGeom>
          <a:noFill/>
        </p:spPr>
        <p:txBody>
          <a:bodyPr wrap="square">
            <a:spAutoFit/>
          </a:bodyPr>
          <a:lstStyle/>
          <a:p>
            <a:r>
              <a:rPr lang="en-US" sz="1600" b="1" dirty="0">
                <a:solidFill>
                  <a:schemeClr val="tx1"/>
                </a:solidFill>
              </a:rPr>
              <a:t>The list of ISO’s developing country members by region is available on </a:t>
            </a:r>
            <a:r>
              <a:rPr lang="en-US" sz="1600" b="1" dirty="0">
                <a:solidFill>
                  <a:schemeClr val="tx1"/>
                </a:solidFill>
                <a:hlinkClick r:id="rId5"/>
              </a:rPr>
              <a:t>https://www.iso.org/developing-countries-in-iso-by-region.html</a:t>
            </a:r>
            <a:r>
              <a:rPr lang="en-US" sz="1600" b="1" dirty="0">
                <a:solidFill>
                  <a:schemeClr val="tx1"/>
                </a:solidFill>
              </a:rPr>
              <a:t> </a:t>
            </a:r>
          </a:p>
        </p:txBody>
      </p:sp>
    </p:spTree>
    <p:custDataLst>
      <p:tags r:id="rId1"/>
    </p:custDataLst>
    <p:extLst>
      <p:ext uri="{BB962C8B-B14F-4D97-AF65-F5344CB8AC3E}">
        <p14:creationId xmlns:p14="http://schemas.microsoft.com/office/powerpoint/2010/main" val="1277282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F2A7382-354F-4707-B105-ACECBC2495EC}"/>
              </a:ext>
            </a:extLst>
          </p:cNvPr>
          <p:cNvPicPr>
            <a:picLocks noChangeAspect="1"/>
          </p:cNvPicPr>
          <p:nvPr/>
        </p:nvPicPr>
        <p:blipFill>
          <a:blip r:embed="rId4"/>
          <a:stretch>
            <a:fillRect/>
          </a:stretch>
        </p:blipFill>
        <p:spPr>
          <a:xfrm>
            <a:off x="11329617" y="6309312"/>
            <a:ext cx="408467" cy="548688"/>
          </a:xfrm>
          <a:prstGeom prst="rect">
            <a:avLst/>
          </a:prstGeom>
        </p:spPr>
      </p:pic>
      <p:sp>
        <p:nvSpPr>
          <p:cNvPr id="20" name="Title 5">
            <a:extLst>
              <a:ext uri="{FF2B5EF4-FFF2-40B4-BE49-F238E27FC236}">
                <a16:creationId xmlns:a16="http://schemas.microsoft.com/office/drawing/2014/main" id="{C0208D10-A809-4C2D-946F-A05E9599F0A6}"/>
              </a:ext>
            </a:extLst>
          </p:cNvPr>
          <p:cNvSpPr>
            <a:spLocks noGrp="1"/>
          </p:cNvSpPr>
          <p:nvPr>
            <p:ph type="title"/>
          </p:nvPr>
        </p:nvSpPr>
        <p:spPr>
          <a:xfrm>
            <a:off x="731838" y="549275"/>
            <a:ext cx="10724789" cy="715581"/>
          </a:xfrm>
        </p:spPr>
        <p:txBody>
          <a:bodyPr/>
          <a:lstStyle/>
          <a:p>
            <a:r>
              <a:rPr lang="en-US" sz="4500" dirty="0"/>
              <a:t>List of respondents (1/2)</a:t>
            </a:r>
          </a:p>
        </p:txBody>
      </p:sp>
      <p:graphicFrame>
        <p:nvGraphicFramePr>
          <p:cNvPr id="2" name="Table 2">
            <a:extLst>
              <a:ext uri="{FF2B5EF4-FFF2-40B4-BE49-F238E27FC236}">
                <a16:creationId xmlns:a16="http://schemas.microsoft.com/office/drawing/2014/main" id="{DF2AD688-0BDC-453B-8F9E-B121B3FDB60F}"/>
              </a:ext>
            </a:extLst>
          </p:cNvPr>
          <p:cNvGraphicFramePr>
            <a:graphicFrameLocks noGrp="1"/>
          </p:cNvGraphicFramePr>
          <p:nvPr>
            <p:extLst>
              <p:ext uri="{D42A27DB-BD31-4B8C-83A1-F6EECF244321}">
                <p14:modId xmlns:p14="http://schemas.microsoft.com/office/powerpoint/2010/main" val="880523064"/>
              </p:ext>
            </p:extLst>
          </p:nvPr>
        </p:nvGraphicFramePr>
        <p:xfrm>
          <a:off x="731838" y="1517108"/>
          <a:ext cx="10801352" cy="4297680"/>
        </p:xfrm>
        <a:graphic>
          <a:graphicData uri="http://schemas.openxmlformats.org/drawingml/2006/table">
            <a:tbl>
              <a:tblPr firstRow="1" bandRow="1">
                <a:tableStyleId>{9D7B26C5-4107-4FEC-AEDC-1716B250A1EF}</a:tableStyleId>
              </a:tblPr>
              <a:tblGrid>
                <a:gridCol w="2700338">
                  <a:extLst>
                    <a:ext uri="{9D8B030D-6E8A-4147-A177-3AD203B41FA5}">
                      <a16:colId xmlns:a16="http://schemas.microsoft.com/office/drawing/2014/main" val="1233698158"/>
                    </a:ext>
                  </a:extLst>
                </a:gridCol>
                <a:gridCol w="2700338">
                  <a:extLst>
                    <a:ext uri="{9D8B030D-6E8A-4147-A177-3AD203B41FA5}">
                      <a16:colId xmlns:a16="http://schemas.microsoft.com/office/drawing/2014/main" val="2342650177"/>
                    </a:ext>
                  </a:extLst>
                </a:gridCol>
                <a:gridCol w="2700338">
                  <a:extLst>
                    <a:ext uri="{9D8B030D-6E8A-4147-A177-3AD203B41FA5}">
                      <a16:colId xmlns:a16="http://schemas.microsoft.com/office/drawing/2014/main" val="1267494567"/>
                    </a:ext>
                  </a:extLst>
                </a:gridCol>
                <a:gridCol w="2700338">
                  <a:extLst>
                    <a:ext uri="{9D8B030D-6E8A-4147-A177-3AD203B41FA5}">
                      <a16:colId xmlns:a16="http://schemas.microsoft.com/office/drawing/2014/main" val="442997122"/>
                    </a:ext>
                  </a:extLst>
                </a:gridCol>
              </a:tblGrid>
              <a:tr h="877906">
                <a:tc>
                  <a:txBody>
                    <a:bodyPr/>
                    <a:lstStyle/>
                    <a:p>
                      <a:r>
                        <a:rPr lang="en-US" dirty="0">
                          <a:solidFill>
                            <a:schemeClr val="bg1"/>
                          </a:solidFill>
                        </a:rPr>
                        <a:t>Region 1 – Arab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solidFill>
                            <a:schemeClr val="bg1"/>
                          </a:solidFill>
                        </a:rPr>
                        <a:t>Region 2 – Caribbean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solidFill>
                            <a:schemeClr val="bg1"/>
                          </a:solidFill>
                        </a:rPr>
                        <a:t>Region 3 – Central Asia and Eastern Europe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r>
                        <a:rPr lang="en-US" dirty="0">
                          <a:solidFill>
                            <a:schemeClr val="bg1"/>
                          </a:solidFill>
                        </a:rPr>
                        <a:t>Region 4 – Central and Western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817650323"/>
                  </a:ext>
                </a:extLst>
              </a:tr>
              <a:tr h="2693385">
                <a:tc>
                  <a:txBody>
                    <a:bodyPr/>
                    <a:lstStyle/>
                    <a:p>
                      <a:r>
                        <a:rPr lang="en-US" dirty="0">
                          <a:solidFill>
                            <a:srgbClr val="3494BA"/>
                          </a:solidFill>
                        </a:rPr>
                        <a:t>Bahrain</a:t>
                      </a:r>
                    </a:p>
                    <a:p>
                      <a:r>
                        <a:rPr lang="en-US" dirty="0">
                          <a:solidFill>
                            <a:srgbClr val="3494BA"/>
                          </a:solidFill>
                        </a:rPr>
                        <a:t>Egypt</a:t>
                      </a:r>
                    </a:p>
                    <a:p>
                      <a:r>
                        <a:rPr lang="en-US" dirty="0">
                          <a:solidFill>
                            <a:srgbClr val="3494BA"/>
                          </a:solidFill>
                        </a:rPr>
                        <a:t>Iraq</a:t>
                      </a:r>
                    </a:p>
                    <a:p>
                      <a:r>
                        <a:rPr lang="en-US" dirty="0">
                          <a:solidFill>
                            <a:srgbClr val="3494BA"/>
                          </a:solidFill>
                        </a:rPr>
                        <a:t>Jordan</a:t>
                      </a:r>
                    </a:p>
                    <a:p>
                      <a:r>
                        <a:rPr lang="en-US" dirty="0">
                          <a:solidFill>
                            <a:srgbClr val="3494BA"/>
                          </a:solidFill>
                        </a:rPr>
                        <a:t>Maroc</a:t>
                      </a:r>
                    </a:p>
                    <a:p>
                      <a:r>
                        <a:rPr lang="en-US" dirty="0">
                          <a:solidFill>
                            <a:srgbClr val="3494BA"/>
                          </a:solidFill>
                        </a:rPr>
                        <a:t>Palestine</a:t>
                      </a:r>
                    </a:p>
                    <a:p>
                      <a:r>
                        <a:rPr lang="en-US" dirty="0">
                          <a:solidFill>
                            <a:srgbClr val="3494BA"/>
                          </a:solidFill>
                        </a:rPr>
                        <a:t>Saudi Arabia</a:t>
                      </a:r>
                    </a:p>
                    <a:p>
                      <a:r>
                        <a:rPr lang="en-US" dirty="0">
                          <a:solidFill>
                            <a:srgbClr val="3494BA"/>
                          </a:solidFill>
                        </a:rPr>
                        <a:t>Tunisia</a:t>
                      </a:r>
                    </a:p>
                    <a:p>
                      <a:r>
                        <a:rPr lang="en-US" dirty="0">
                          <a:solidFill>
                            <a:srgbClr val="3494BA"/>
                          </a:solidFill>
                        </a:rPr>
                        <a:t>United Arab Emirates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alpha val="20000"/>
                      </a:schemeClr>
                    </a:solidFill>
                  </a:tcPr>
                </a:tc>
                <a:tc>
                  <a:txBody>
                    <a:bodyPr/>
                    <a:lstStyle/>
                    <a:p>
                      <a:r>
                        <a:rPr lang="en-US" dirty="0">
                          <a:solidFill>
                            <a:srgbClr val="3494BA"/>
                          </a:solidFill>
                        </a:rPr>
                        <a:t>Antigua &amp; Barbuda</a:t>
                      </a:r>
                    </a:p>
                    <a:p>
                      <a:r>
                        <a:rPr lang="en-US" dirty="0">
                          <a:solidFill>
                            <a:srgbClr val="3494BA"/>
                          </a:solidFill>
                        </a:rPr>
                        <a:t>Guyana</a:t>
                      </a:r>
                    </a:p>
                    <a:p>
                      <a:r>
                        <a:rPr lang="en-US" dirty="0">
                          <a:solidFill>
                            <a:srgbClr val="3494BA"/>
                          </a:solidFill>
                        </a:rPr>
                        <a:t>Haiti;</a:t>
                      </a:r>
                    </a:p>
                    <a:p>
                      <a:r>
                        <a:rPr lang="en-US" dirty="0">
                          <a:solidFill>
                            <a:srgbClr val="3494BA"/>
                          </a:solidFill>
                        </a:rPr>
                        <a:t>Jamaica</a:t>
                      </a:r>
                    </a:p>
                    <a:p>
                      <a:r>
                        <a:rPr lang="en-US" dirty="0" err="1">
                          <a:solidFill>
                            <a:srgbClr val="3494BA"/>
                          </a:solidFill>
                        </a:rPr>
                        <a:t>Republica</a:t>
                      </a:r>
                      <a:r>
                        <a:rPr lang="en-US" dirty="0">
                          <a:solidFill>
                            <a:srgbClr val="3494BA"/>
                          </a:solidFill>
                        </a:rPr>
                        <a:t> </a:t>
                      </a:r>
                      <a:r>
                        <a:rPr lang="en-US" dirty="0" err="1">
                          <a:solidFill>
                            <a:srgbClr val="3494BA"/>
                          </a:solidFill>
                        </a:rPr>
                        <a:t>Dominiicana</a:t>
                      </a:r>
                      <a:r>
                        <a:rPr lang="en-US" dirty="0">
                          <a:solidFill>
                            <a:srgbClr val="3494BA"/>
                          </a:solidFill>
                        </a:rPr>
                        <a:t> Saint Lucia</a:t>
                      </a:r>
                    </a:p>
                    <a:p>
                      <a:r>
                        <a:rPr lang="en-US" dirty="0">
                          <a:solidFill>
                            <a:srgbClr val="3494BA"/>
                          </a:solidFill>
                        </a:rPr>
                        <a:t>St. Kitts &amp; Nevis</a:t>
                      </a:r>
                    </a:p>
                    <a:p>
                      <a:r>
                        <a:rPr lang="en-US" dirty="0">
                          <a:solidFill>
                            <a:srgbClr val="3494BA"/>
                          </a:solidFill>
                        </a:rPr>
                        <a:t>St. Vincent and the Grenadines</a:t>
                      </a:r>
                    </a:p>
                    <a:p>
                      <a:r>
                        <a:rPr lang="en-US" dirty="0">
                          <a:solidFill>
                            <a:srgbClr val="3494BA"/>
                          </a:solidFill>
                        </a:rPr>
                        <a:t>The Bahamas</a:t>
                      </a:r>
                    </a:p>
                    <a:p>
                      <a:r>
                        <a:rPr lang="en-US" dirty="0">
                          <a:solidFill>
                            <a:srgbClr val="3494BA"/>
                          </a:solidFill>
                        </a:rPr>
                        <a:t>Trinidad and Tobago</a:t>
                      </a:r>
                    </a:p>
                    <a:p>
                      <a:endParaRPr lang="en-US" dirty="0">
                        <a:solidFill>
                          <a:srgbClr val="3494B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alpha val="20000"/>
                      </a:schemeClr>
                    </a:solidFill>
                  </a:tcPr>
                </a:tc>
                <a:tc>
                  <a:txBody>
                    <a:bodyPr/>
                    <a:lstStyle/>
                    <a:p>
                      <a:r>
                        <a:rPr lang="en-US" dirty="0">
                          <a:solidFill>
                            <a:srgbClr val="3494BA"/>
                          </a:solidFill>
                        </a:rPr>
                        <a:t>Albania</a:t>
                      </a:r>
                    </a:p>
                    <a:p>
                      <a:r>
                        <a:rPr lang="en-US" dirty="0">
                          <a:solidFill>
                            <a:srgbClr val="3494BA"/>
                          </a:solidFill>
                        </a:rPr>
                        <a:t>Azerbaijan</a:t>
                      </a:r>
                    </a:p>
                    <a:p>
                      <a:r>
                        <a:rPr lang="en-US" dirty="0">
                          <a:solidFill>
                            <a:srgbClr val="3494BA"/>
                          </a:solidFill>
                        </a:rPr>
                        <a:t>Bosnia and Herzegovina</a:t>
                      </a:r>
                    </a:p>
                    <a:p>
                      <a:r>
                        <a:rPr lang="en-US" dirty="0">
                          <a:solidFill>
                            <a:srgbClr val="3494BA"/>
                          </a:solidFill>
                        </a:rPr>
                        <a:t>Georgia</a:t>
                      </a:r>
                    </a:p>
                    <a:p>
                      <a:r>
                        <a:rPr lang="en-US" dirty="0">
                          <a:solidFill>
                            <a:srgbClr val="3494BA"/>
                          </a:solidFill>
                        </a:rPr>
                        <a:t>Kazakhstan</a:t>
                      </a:r>
                    </a:p>
                    <a:p>
                      <a:r>
                        <a:rPr lang="en-US" dirty="0">
                          <a:solidFill>
                            <a:srgbClr val="3494BA"/>
                          </a:solidFill>
                        </a:rPr>
                        <a:t>Moldova, Republic of</a:t>
                      </a:r>
                    </a:p>
                    <a:p>
                      <a:r>
                        <a:rPr lang="en-US" dirty="0">
                          <a:solidFill>
                            <a:srgbClr val="3494BA"/>
                          </a:solidFill>
                        </a:rPr>
                        <a:t>Montenegro</a:t>
                      </a:r>
                    </a:p>
                    <a:p>
                      <a:r>
                        <a:rPr lang="en-US" dirty="0">
                          <a:solidFill>
                            <a:srgbClr val="3494BA"/>
                          </a:solidFill>
                        </a:rPr>
                        <a:t>Republic of North Macedonia</a:t>
                      </a:r>
                    </a:p>
                    <a:p>
                      <a:r>
                        <a:rPr lang="en-US" dirty="0">
                          <a:solidFill>
                            <a:srgbClr val="3494BA"/>
                          </a:solidFill>
                        </a:rPr>
                        <a:t>Serbia</a:t>
                      </a:r>
                    </a:p>
                    <a:p>
                      <a:endParaRPr lang="en-US" dirty="0">
                        <a:solidFill>
                          <a:srgbClr val="3494B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alpha val="20000"/>
                      </a:schemeClr>
                    </a:solidFill>
                  </a:tcPr>
                </a:tc>
                <a:tc>
                  <a:txBody>
                    <a:bodyPr/>
                    <a:lstStyle/>
                    <a:p>
                      <a:r>
                        <a:rPr lang="en-US" dirty="0">
                          <a:solidFill>
                            <a:srgbClr val="3494BA"/>
                          </a:solidFill>
                        </a:rPr>
                        <a:t>Burkina Faso</a:t>
                      </a:r>
                    </a:p>
                    <a:p>
                      <a:r>
                        <a:rPr lang="en-US" dirty="0">
                          <a:solidFill>
                            <a:srgbClr val="3494BA"/>
                          </a:solidFill>
                        </a:rPr>
                        <a:t>Ghana</a:t>
                      </a:r>
                    </a:p>
                    <a:p>
                      <a:r>
                        <a:rPr lang="en-US" dirty="0">
                          <a:solidFill>
                            <a:srgbClr val="3494BA"/>
                          </a:solidFill>
                        </a:rPr>
                        <a:t>Mali</a:t>
                      </a:r>
                    </a:p>
                    <a:p>
                      <a:r>
                        <a:rPr lang="en-US" dirty="0">
                          <a:solidFill>
                            <a:srgbClr val="3494BA"/>
                          </a:solidFill>
                        </a:rPr>
                        <a:t>Niger</a:t>
                      </a:r>
                    </a:p>
                    <a:p>
                      <a:r>
                        <a:rPr lang="en-US" dirty="0">
                          <a:solidFill>
                            <a:srgbClr val="3494BA"/>
                          </a:solidFill>
                        </a:rPr>
                        <a:t>Nigeria</a:t>
                      </a:r>
                    </a:p>
                    <a:p>
                      <a:r>
                        <a:rPr lang="en-US" dirty="0">
                          <a:solidFill>
                            <a:srgbClr val="3494BA"/>
                          </a:solidFill>
                        </a:rPr>
                        <a:t>Senegal</a:t>
                      </a:r>
                    </a:p>
                    <a:p>
                      <a:r>
                        <a:rPr lang="en-US" dirty="0">
                          <a:solidFill>
                            <a:srgbClr val="3494BA"/>
                          </a:solidFill>
                        </a:rPr>
                        <a:t>Sierra Leone</a:t>
                      </a:r>
                    </a:p>
                    <a:p>
                      <a:r>
                        <a:rPr lang="en-US" dirty="0">
                          <a:solidFill>
                            <a:srgbClr val="3494BA"/>
                          </a:solidFill>
                        </a:rPr>
                        <a:t>Chad</a:t>
                      </a:r>
                    </a:p>
                    <a:p>
                      <a:r>
                        <a:rPr lang="en-US" dirty="0">
                          <a:solidFill>
                            <a:srgbClr val="3494BA"/>
                          </a:solidFill>
                        </a:rPr>
                        <a:t>The Gambia</a:t>
                      </a:r>
                    </a:p>
                    <a:p>
                      <a:r>
                        <a:rPr lang="en-US" dirty="0">
                          <a:solidFill>
                            <a:srgbClr val="3494BA"/>
                          </a:solidFill>
                        </a:rPr>
                        <a:t>Togo</a:t>
                      </a:r>
                    </a:p>
                    <a:p>
                      <a:endParaRPr lang="en-US" dirty="0">
                        <a:solidFill>
                          <a:srgbClr val="3494B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638874457"/>
                  </a:ext>
                </a:extLst>
              </a:tr>
            </a:tbl>
          </a:graphicData>
        </a:graphic>
      </p:graphicFrame>
    </p:spTree>
    <p:custDataLst>
      <p:tags r:id="rId1"/>
    </p:custDataLst>
    <p:extLst>
      <p:ext uri="{BB962C8B-B14F-4D97-AF65-F5344CB8AC3E}">
        <p14:creationId xmlns:p14="http://schemas.microsoft.com/office/powerpoint/2010/main" val="96956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2F2A7382-354F-4707-B105-ACECBC2495EC}"/>
              </a:ext>
            </a:extLst>
          </p:cNvPr>
          <p:cNvPicPr>
            <a:picLocks noChangeAspect="1"/>
          </p:cNvPicPr>
          <p:nvPr/>
        </p:nvPicPr>
        <p:blipFill>
          <a:blip r:embed="rId4"/>
          <a:stretch>
            <a:fillRect/>
          </a:stretch>
        </p:blipFill>
        <p:spPr>
          <a:xfrm>
            <a:off x="11329617" y="6309312"/>
            <a:ext cx="408467" cy="548688"/>
          </a:xfrm>
          <a:prstGeom prst="rect">
            <a:avLst/>
          </a:prstGeom>
        </p:spPr>
      </p:pic>
      <p:sp>
        <p:nvSpPr>
          <p:cNvPr id="20" name="Title 5">
            <a:extLst>
              <a:ext uri="{FF2B5EF4-FFF2-40B4-BE49-F238E27FC236}">
                <a16:creationId xmlns:a16="http://schemas.microsoft.com/office/drawing/2014/main" id="{C0208D10-A809-4C2D-946F-A05E9599F0A6}"/>
              </a:ext>
            </a:extLst>
          </p:cNvPr>
          <p:cNvSpPr>
            <a:spLocks noGrp="1"/>
          </p:cNvSpPr>
          <p:nvPr>
            <p:ph type="title"/>
          </p:nvPr>
        </p:nvSpPr>
        <p:spPr>
          <a:xfrm>
            <a:off x="731838" y="549275"/>
            <a:ext cx="10724789" cy="715581"/>
          </a:xfrm>
        </p:spPr>
        <p:txBody>
          <a:bodyPr/>
          <a:lstStyle/>
          <a:p>
            <a:r>
              <a:rPr lang="en-US" sz="4500" dirty="0"/>
              <a:t>List of respondents (2/2) </a:t>
            </a:r>
          </a:p>
        </p:txBody>
      </p:sp>
      <p:graphicFrame>
        <p:nvGraphicFramePr>
          <p:cNvPr id="2" name="Table 2">
            <a:extLst>
              <a:ext uri="{FF2B5EF4-FFF2-40B4-BE49-F238E27FC236}">
                <a16:creationId xmlns:a16="http://schemas.microsoft.com/office/drawing/2014/main" id="{DF2AD688-0BDC-453B-8F9E-B121B3FDB60F}"/>
              </a:ext>
            </a:extLst>
          </p:cNvPr>
          <p:cNvGraphicFramePr>
            <a:graphicFrameLocks noGrp="1"/>
          </p:cNvGraphicFramePr>
          <p:nvPr>
            <p:extLst>
              <p:ext uri="{D42A27DB-BD31-4B8C-83A1-F6EECF244321}">
                <p14:modId xmlns:p14="http://schemas.microsoft.com/office/powerpoint/2010/main" val="1762611180"/>
              </p:ext>
            </p:extLst>
          </p:nvPr>
        </p:nvGraphicFramePr>
        <p:xfrm>
          <a:off x="731838" y="1517108"/>
          <a:ext cx="10815120" cy="4846320"/>
        </p:xfrm>
        <a:graphic>
          <a:graphicData uri="http://schemas.openxmlformats.org/drawingml/2006/table">
            <a:tbl>
              <a:tblPr firstRow="1" bandRow="1">
                <a:tableStyleId>{9D7B26C5-4107-4FEC-AEDC-1716B250A1EF}</a:tableStyleId>
              </a:tblPr>
              <a:tblGrid>
                <a:gridCol w="3605040">
                  <a:extLst>
                    <a:ext uri="{9D8B030D-6E8A-4147-A177-3AD203B41FA5}">
                      <a16:colId xmlns:a16="http://schemas.microsoft.com/office/drawing/2014/main" val="1233698158"/>
                    </a:ext>
                  </a:extLst>
                </a:gridCol>
                <a:gridCol w="3605040">
                  <a:extLst>
                    <a:ext uri="{9D8B030D-6E8A-4147-A177-3AD203B41FA5}">
                      <a16:colId xmlns:a16="http://schemas.microsoft.com/office/drawing/2014/main" val="2342650177"/>
                    </a:ext>
                  </a:extLst>
                </a:gridCol>
                <a:gridCol w="3605040">
                  <a:extLst>
                    <a:ext uri="{9D8B030D-6E8A-4147-A177-3AD203B41FA5}">
                      <a16:colId xmlns:a16="http://schemas.microsoft.com/office/drawing/2014/main" val="1267494567"/>
                    </a:ext>
                  </a:extLst>
                </a:gridCol>
              </a:tblGrid>
              <a:tr h="503078">
                <a:tc>
                  <a:txBody>
                    <a:bodyPr/>
                    <a:lstStyle/>
                    <a:p>
                      <a:r>
                        <a:rPr lang="en-US" dirty="0">
                          <a:solidFill>
                            <a:schemeClr val="bg1"/>
                          </a:solidFill>
                        </a:rPr>
                        <a:t>Region 5 – East, South-East and South Asia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Region 6 – Eastern and Southern Africa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Region 7 – South and Central America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817650323"/>
                  </a:ext>
                </a:extLst>
              </a:tr>
              <a:tr h="1762316">
                <a:tc>
                  <a:txBody>
                    <a:bodyPr/>
                    <a:lstStyle/>
                    <a:p>
                      <a:r>
                        <a:rPr lang="en-US" dirty="0">
                          <a:solidFill>
                            <a:srgbClr val="3494BA"/>
                          </a:solidFill>
                        </a:rPr>
                        <a:t>Bangladesh</a:t>
                      </a:r>
                    </a:p>
                    <a:p>
                      <a:r>
                        <a:rPr lang="en-US" dirty="0">
                          <a:solidFill>
                            <a:srgbClr val="3494BA"/>
                          </a:solidFill>
                        </a:rPr>
                        <a:t>Bhutan</a:t>
                      </a:r>
                    </a:p>
                    <a:p>
                      <a:r>
                        <a:rPr lang="en-US" dirty="0">
                          <a:solidFill>
                            <a:srgbClr val="3494BA"/>
                          </a:solidFill>
                        </a:rPr>
                        <a:t>Brunei Darussalam</a:t>
                      </a:r>
                    </a:p>
                    <a:p>
                      <a:r>
                        <a:rPr lang="en-US" dirty="0">
                          <a:solidFill>
                            <a:srgbClr val="3494BA"/>
                          </a:solidFill>
                        </a:rPr>
                        <a:t>India</a:t>
                      </a:r>
                    </a:p>
                    <a:p>
                      <a:r>
                        <a:rPr lang="en-US" dirty="0">
                          <a:solidFill>
                            <a:srgbClr val="3494BA"/>
                          </a:solidFill>
                        </a:rPr>
                        <a:t>Indonesia</a:t>
                      </a:r>
                    </a:p>
                    <a:p>
                      <a:r>
                        <a:rPr lang="en-US" dirty="0">
                          <a:solidFill>
                            <a:srgbClr val="3494BA"/>
                          </a:solidFill>
                        </a:rPr>
                        <a:t>Iran</a:t>
                      </a:r>
                    </a:p>
                    <a:p>
                      <a:r>
                        <a:rPr lang="en-US" dirty="0">
                          <a:solidFill>
                            <a:srgbClr val="3494BA"/>
                          </a:solidFill>
                        </a:rPr>
                        <a:t>Malaysia</a:t>
                      </a:r>
                    </a:p>
                    <a:p>
                      <a:r>
                        <a:rPr lang="en-US" dirty="0">
                          <a:solidFill>
                            <a:srgbClr val="3494BA"/>
                          </a:solidFill>
                        </a:rPr>
                        <a:t>Mongolia</a:t>
                      </a:r>
                    </a:p>
                    <a:p>
                      <a:r>
                        <a:rPr lang="en-US" dirty="0">
                          <a:solidFill>
                            <a:srgbClr val="3494BA"/>
                          </a:solidFill>
                        </a:rPr>
                        <a:t>Philippines</a:t>
                      </a:r>
                    </a:p>
                    <a:p>
                      <a:r>
                        <a:rPr lang="en-US" dirty="0">
                          <a:solidFill>
                            <a:srgbClr val="3494BA"/>
                          </a:solidFill>
                        </a:rPr>
                        <a:t>Singapore</a:t>
                      </a:r>
                    </a:p>
                    <a:p>
                      <a:r>
                        <a:rPr lang="en-US" dirty="0">
                          <a:solidFill>
                            <a:srgbClr val="3494BA"/>
                          </a:solidFill>
                        </a:rPr>
                        <a:t>Sri Lanka</a:t>
                      </a:r>
                    </a:p>
                    <a:p>
                      <a:r>
                        <a:rPr lang="en-US" dirty="0">
                          <a:solidFill>
                            <a:srgbClr val="3494BA"/>
                          </a:solidFill>
                        </a:rPr>
                        <a:t>Thailand</a:t>
                      </a:r>
                    </a:p>
                    <a:p>
                      <a:r>
                        <a:rPr lang="en-US" dirty="0">
                          <a:solidFill>
                            <a:srgbClr val="3494BA"/>
                          </a:solidFill>
                        </a:rPr>
                        <a:t>Vanuatu</a:t>
                      </a:r>
                    </a:p>
                    <a:p>
                      <a:endParaRPr lang="en-US" dirty="0">
                        <a:solidFill>
                          <a:srgbClr val="3494B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alpha val="20000"/>
                      </a:schemeClr>
                    </a:solidFill>
                  </a:tcPr>
                </a:tc>
                <a:tc>
                  <a:txBody>
                    <a:bodyPr/>
                    <a:lstStyle/>
                    <a:p>
                      <a:r>
                        <a:rPr lang="en-US" dirty="0">
                          <a:solidFill>
                            <a:srgbClr val="3494BA"/>
                          </a:solidFill>
                        </a:rPr>
                        <a:t>Angola</a:t>
                      </a:r>
                    </a:p>
                    <a:p>
                      <a:r>
                        <a:rPr lang="en-US" dirty="0">
                          <a:solidFill>
                            <a:srgbClr val="3494BA"/>
                          </a:solidFill>
                        </a:rPr>
                        <a:t>Botswana</a:t>
                      </a:r>
                    </a:p>
                    <a:p>
                      <a:r>
                        <a:rPr lang="en-US" dirty="0">
                          <a:solidFill>
                            <a:srgbClr val="3494BA"/>
                          </a:solidFill>
                        </a:rPr>
                        <a:t>Eswatini</a:t>
                      </a:r>
                    </a:p>
                    <a:p>
                      <a:r>
                        <a:rPr lang="en-US" dirty="0">
                          <a:solidFill>
                            <a:srgbClr val="3494BA"/>
                          </a:solidFill>
                        </a:rPr>
                        <a:t>Ethiopia</a:t>
                      </a:r>
                    </a:p>
                    <a:p>
                      <a:r>
                        <a:rPr lang="en-US" dirty="0">
                          <a:solidFill>
                            <a:srgbClr val="3494BA"/>
                          </a:solidFill>
                        </a:rPr>
                        <a:t>Kenya</a:t>
                      </a:r>
                    </a:p>
                    <a:p>
                      <a:r>
                        <a:rPr lang="en-US" dirty="0">
                          <a:solidFill>
                            <a:srgbClr val="3494BA"/>
                          </a:solidFill>
                        </a:rPr>
                        <a:t>Mauritius</a:t>
                      </a:r>
                    </a:p>
                    <a:p>
                      <a:r>
                        <a:rPr lang="en-US" dirty="0">
                          <a:solidFill>
                            <a:srgbClr val="3494BA"/>
                          </a:solidFill>
                        </a:rPr>
                        <a:t>Seychelles</a:t>
                      </a:r>
                    </a:p>
                    <a:p>
                      <a:r>
                        <a:rPr lang="en-US" dirty="0">
                          <a:solidFill>
                            <a:srgbClr val="3494BA"/>
                          </a:solidFill>
                        </a:rPr>
                        <a:t>Somalia</a:t>
                      </a:r>
                    </a:p>
                    <a:p>
                      <a:r>
                        <a:rPr lang="en-US" dirty="0">
                          <a:solidFill>
                            <a:srgbClr val="3494BA"/>
                          </a:solidFill>
                        </a:rPr>
                        <a:t>South Africa</a:t>
                      </a:r>
                    </a:p>
                    <a:p>
                      <a:r>
                        <a:rPr lang="en-US" dirty="0">
                          <a:solidFill>
                            <a:srgbClr val="3494BA"/>
                          </a:solidFill>
                        </a:rPr>
                        <a:t>Tanzania</a:t>
                      </a:r>
                    </a:p>
                    <a:p>
                      <a:r>
                        <a:rPr lang="en-US" dirty="0">
                          <a:solidFill>
                            <a:srgbClr val="3494BA"/>
                          </a:solidFill>
                        </a:rPr>
                        <a:t>Uganda</a:t>
                      </a:r>
                    </a:p>
                    <a:p>
                      <a:r>
                        <a:rPr lang="en-US" dirty="0">
                          <a:solidFill>
                            <a:srgbClr val="3494BA"/>
                          </a:solidFill>
                        </a:rPr>
                        <a:t>Zambia</a:t>
                      </a:r>
                    </a:p>
                    <a:p>
                      <a:r>
                        <a:rPr lang="en-US" dirty="0">
                          <a:solidFill>
                            <a:srgbClr val="3494BA"/>
                          </a:solidFill>
                        </a:rPr>
                        <a:t>Zimbabwe</a:t>
                      </a:r>
                    </a:p>
                    <a:p>
                      <a:endParaRPr lang="en-US" dirty="0">
                        <a:solidFill>
                          <a:srgbClr val="3494B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alpha val="20000"/>
                      </a:schemeClr>
                    </a:solidFill>
                  </a:tcPr>
                </a:tc>
                <a:tc>
                  <a:txBody>
                    <a:bodyPr/>
                    <a:lstStyle/>
                    <a:p>
                      <a:r>
                        <a:rPr lang="es-ES" dirty="0">
                          <a:solidFill>
                            <a:srgbClr val="3494BA"/>
                          </a:solidFill>
                        </a:rPr>
                        <a:t>Argentina</a:t>
                      </a:r>
                    </a:p>
                    <a:p>
                      <a:r>
                        <a:rPr lang="es-ES" dirty="0">
                          <a:solidFill>
                            <a:srgbClr val="3494BA"/>
                          </a:solidFill>
                        </a:rPr>
                        <a:t>Barbados</a:t>
                      </a:r>
                    </a:p>
                    <a:p>
                      <a:r>
                        <a:rPr lang="es-ES" dirty="0" err="1">
                          <a:solidFill>
                            <a:srgbClr val="3494BA"/>
                          </a:solidFill>
                        </a:rPr>
                        <a:t>Belize</a:t>
                      </a:r>
                      <a:endParaRPr lang="es-ES" dirty="0">
                        <a:solidFill>
                          <a:srgbClr val="3494BA"/>
                        </a:solidFill>
                      </a:endParaRPr>
                    </a:p>
                    <a:p>
                      <a:r>
                        <a:rPr lang="es-ES" dirty="0">
                          <a:solidFill>
                            <a:srgbClr val="3494BA"/>
                          </a:solidFill>
                        </a:rPr>
                        <a:t>Bolivia</a:t>
                      </a:r>
                    </a:p>
                    <a:p>
                      <a:r>
                        <a:rPr lang="es-ES" dirty="0" err="1">
                          <a:solidFill>
                            <a:srgbClr val="3494BA"/>
                          </a:solidFill>
                        </a:rPr>
                        <a:t>Brazil</a:t>
                      </a:r>
                      <a:endParaRPr lang="es-ES" dirty="0">
                        <a:solidFill>
                          <a:srgbClr val="3494BA"/>
                        </a:solidFill>
                      </a:endParaRPr>
                    </a:p>
                    <a:p>
                      <a:r>
                        <a:rPr lang="es-ES" dirty="0">
                          <a:solidFill>
                            <a:srgbClr val="3494BA"/>
                          </a:solidFill>
                        </a:rPr>
                        <a:t>Chile</a:t>
                      </a:r>
                    </a:p>
                    <a:p>
                      <a:r>
                        <a:rPr lang="es-ES" dirty="0">
                          <a:solidFill>
                            <a:srgbClr val="3494BA"/>
                          </a:solidFill>
                        </a:rPr>
                        <a:t>Colombia</a:t>
                      </a:r>
                    </a:p>
                    <a:p>
                      <a:r>
                        <a:rPr lang="es-ES" dirty="0">
                          <a:solidFill>
                            <a:srgbClr val="3494BA"/>
                          </a:solidFill>
                        </a:rPr>
                        <a:t>Costa Rica</a:t>
                      </a:r>
                    </a:p>
                    <a:p>
                      <a:r>
                        <a:rPr lang="es-ES" dirty="0">
                          <a:solidFill>
                            <a:srgbClr val="3494BA"/>
                          </a:solidFill>
                        </a:rPr>
                        <a:t>Cuba</a:t>
                      </a:r>
                    </a:p>
                    <a:p>
                      <a:r>
                        <a:rPr lang="es-ES" dirty="0">
                          <a:solidFill>
                            <a:srgbClr val="3494BA"/>
                          </a:solidFill>
                        </a:rPr>
                        <a:t>Ecuador</a:t>
                      </a:r>
                    </a:p>
                    <a:p>
                      <a:r>
                        <a:rPr lang="es-ES" dirty="0">
                          <a:solidFill>
                            <a:srgbClr val="3494BA"/>
                          </a:solidFill>
                        </a:rPr>
                        <a:t>Honduras</a:t>
                      </a:r>
                    </a:p>
                    <a:p>
                      <a:r>
                        <a:rPr lang="es-ES" dirty="0" err="1">
                          <a:solidFill>
                            <a:srgbClr val="3494BA"/>
                          </a:solidFill>
                        </a:rPr>
                        <a:t>Mexico</a:t>
                      </a:r>
                      <a:endParaRPr lang="es-ES" dirty="0">
                        <a:solidFill>
                          <a:srgbClr val="3494BA"/>
                        </a:solidFill>
                      </a:endParaRPr>
                    </a:p>
                    <a:p>
                      <a:r>
                        <a:rPr lang="es-ES" dirty="0">
                          <a:solidFill>
                            <a:srgbClr val="3494BA"/>
                          </a:solidFill>
                        </a:rPr>
                        <a:t>Nicaragua</a:t>
                      </a:r>
                    </a:p>
                    <a:p>
                      <a:r>
                        <a:rPr lang="es-ES" dirty="0" err="1">
                          <a:solidFill>
                            <a:srgbClr val="3494BA"/>
                          </a:solidFill>
                        </a:rPr>
                        <a:t>Peru</a:t>
                      </a:r>
                      <a:endParaRPr lang="es-ES" dirty="0">
                        <a:solidFill>
                          <a:srgbClr val="3494BA"/>
                        </a:solidFill>
                      </a:endParaRPr>
                    </a:p>
                    <a:p>
                      <a:r>
                        <a:rPr lang="es-ES" dirty="0">
                          <a:solidFill>
                            <a:srgbClr val="3494BA"/>
                          </a:solidFill>
                        </a:rPr>
                        <a:t>Uruguay</a:t>
                      </a:r>
                      <a:endParaRPr lang="en-US" dirty="0">
                        <a:solidFill>
                          <a:srgbClr val="3494BA"/>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alpha val="20000"/>
                      </a:schemeClr>
                    </a:solidFill>
                  </a:tcPr>
                </a:tc>
                <a:extLst>
                  <a:ext uri="{0D108BD9-81ED-4DB2-BD59-A6C34878D82A}">
                    <a16:rowId xmlns:a16="http://schemas.microsoft.com/office/drawing/2014/main" val="638874457"/>
                  </a:ext>
                </a:extLst>
              </a:tr>
            </a:tbl>
          </a:graphicData>
        </a:graphic>
      </p:graphicFrame>
    </p:spTree>
    <p:custDataLst>
      <p:tags r:id="rId1"/>
    </p:custDataLst>
    <p:extLst>
      <p:ext uri="{BB962C8B-B14F-4D97-AF65-F5344CB8AC3E}">
        <p14:creationId xmlns:p14="http://schemas.microsoft.com/office/powerpoint/2010/main" val="4468162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GALLERY" val="KkAN2AZS"/>
  <p:tag name="ARTICULATE_DESIGN_ID_INTEGRAL" val="vQH8xKsc"/>
  <p:tag name="ARTICULATE_DESIGN_ID_ION BOARDROOM" val="yQQhlyHw"/>
  <p:tag name="ARTICULATE_DESIGN_ID_RETROSPECT" val="9pnM1r8O"/>
  <p:tag name="ARTICULATE_DESIGN_ID_ION" val="IYf9s7Gf"/>
  <p:tag name="ARTICULATE_DESIGN_ID_METROPOLITAN" val="rKQ6nYz0"/>
  <p:tag name="ARTICULATE_DESIGN_ID_DROPLET" val="t53yQTHO"/>
  <p:tag name="ARTICULATE_SLIDE_THUMBNAIL_REFRESH" val="1"/>
  <p:tag name="ARTICULATE_SLIDE_COUNT" val="4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 Template.potx" id="{683F6157-9453-4546-A2EF-3D1C5D969320}" vid="{B8A96A12-B47E-40DF-BAC8-F5B588EDA5FE}"/>
    </a:ext>
  </a:extLst>
</a:theme>
</file>

<file path=ppt/theme/theme10.xml><?xml version="1.0" encoding="utf-8"?>
<a:theme xmlns:a="http://schemas.openxmlformats.org/drawingml/2006/main" name="4_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 Template.potx" id="{683F6157-9453-4546-A2EF-3D1C5D969320}" vid="{B8A96A12-B47E-40DF-BAC8-F5B588EDA5FE}"/>
    </a:ext>
  </a:extLst>
</a:theme>
</file>

<file path=ppt/theme/theme11.xml><?xml version="1.0" encoding="utf-8"?>
<a:theme xmlns:a="http://schemas.openxmlformats.org/drawingml/2006/main" name="2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 Template.potx" id="{683F6157-9453-4546-A2EF-3D1C5D969320}" vid="{80FBEB72-11C6-4C07-9B5A-6C59F24DD3AA}"/>
    </a:ext>
  </a:extLst>
</a:theme>
</file>

<file path=ppt/theme/theme12.xml><?xml version="1.0" encoding="utf-8"?>
<a:theme xmlns:a="http://schemas.openxmlformats.org/drawingml/2006/main" name="4_Side pho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 Template.potx" id="{683F6157-9453-4546-A2EF-3D1C5D969320}" vid="{1DE2E849-57BE-488F-B116-3DDB2FB36CF5}"/>
    </a:ext>
  </a:extLst>
</a:theme>
</file>

<file path=ppt/theme/theme1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4A26EDBA-BCB3-4ECF-923D-1EE1582A3817}"/>
    </a:ext>
  </a:extLst>
</a:theme>
</file>

<file path=ppt/theme/theme3.xml><?xml version="1.0" encoding="utf-8"?>
<a:theme xmlns:a="http://schemas.openxmlformats.org/drawingml/2006/main" name="Section title slide R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676202F0-BEB4-484E-8206-0F0A7B25D344}"/>
    </a:ext>
  </a:extLst>
</a:theme>
</file>

<file path=ppt/theme/theme4.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5ACA68B6-01BC-45FA-8598-B0BCAF45B78A}"/>
    </a:ext>
  </a:extLst>
</a:theme>
</file>

<file path=ppt/theme/theme5.xml><?xml version="1.0" encoding="utf-8"?>
<a:theme xmlns:a="http://schemas.openxmlformats.org/drawingml/2006/main" name="Side phot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B40AE539-C2E4-41CA-8A31-D3B1AF678CDA}"/>
    </a:ext>
  </a:extLst>
</a:theme>
</file>

<file path=ppt/theme/theme6.xml><?xml version="1.0" encoding="utf-8"?>
<a:theme xmlns:a="http://schemas.openxmlformats.org/drawingml/2006/main" name="1_Office Them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7.xml><?xml version="1.0" encoding="utf-8"?>
<a:theme xmlns:a="http://schemas.openxmlformats.org/drawingml/2006/main" name="2_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 Template.potx" id="{683F6157-9453-4546-A2EF-3D1C5D969320}" vid="{B8A96A12-B47E-40DF-BAC8-F5B588EDA5FE}"/>
    </a:ext>
  </a:extLst>
</a:theme>
</file>

<file path=ppt/theme/theme8.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SO Template.potx" id="{683F6157-9453-4546-A2EF-3D1C5D969320}" vid="{80FBEB72-11C6-4C07-9B5A-6C59F24DD3AA}"/>
    </a:ext>
  </a:extLst>
</a:theme>
</file>

<file path=ppt/theme/theme9.xml><?xml version="1.0" encoding="utf-8"?>
<a:theme xmlns:a="http://schemas.openxmlformats.org/drawingml/2006/main" name="3_Inside slides (text without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template with example slides - (v0.5).potx" id="{1173D4EE-0449-4FCE-B9FE-76D0BF187109}" vid="{4A26EDBA-BCB3-4ECF-923D-1EE1582A3817}"/>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4920</TotalTime>
  <Words>3571</Words>
  <Application>Microsoft Office PowerPoint</Application>
  <PresentationFormat>Widescreen</PresentationFormat>
  <Paragraphs>704</Paragraphs>
  <Slides>46</Slides>
  <Notes>27</Notes>
  <HiddenSlides>0</HiddenSlides>
  <MMClips>0</MMClips>
  <ScaleCrop>false</ScaleCrop>
  <HeadingPairs>
    <vt:vector size="6" baseType="variant">
      <vt:variant>
        <vt:lpstr>Fonts Used</vt:lpstr>
      </vt:variant>
      <vt:variant>
        <vt:i4>5</vt:i4>
      </vt:variant>
      <vt:variant>
        <vt:lpstr>Theme</vt:lpstr>
      </vt:variant>
      <vt:variant>
        <vt:i4>13</vt:i4>
      </vt:variant>
      <vt:variant>
        <vt:lpstr>Slide Titles</vt:lpstr>
      </vt:variant>
      <vt:variant>
        <vt:i4>46</vt:i4>
      </vt:variant>
    </vt:vector>
  </HeadingPairs>
  <TitlesOfParts>
    <vt:vector size="64" baseType="lpstr">
      <vt:lpstr>Arial</vt:lpstr>
      <vt:lpstr>Calibri</vt:lpstr>
      <vt:lpstr>Calibri Light</vt:lpstr>
      <vt:lpstr>Tw Cen MT</vt:lpstr>
      <vt:lpstr>Wingdings</vt:lpstr>
      <vt:lpstr>Inside slides (text without background)</vt:lpstr>
      <vt:lpstr>1_Inside slides (text without background)</vt:lpstr>
      <vt:lpstr>Section title slide Red</vt:lpstr>
      <vt:lpstr>Title slide</vt:lpstr>
      <vt:lpstr>Side photo</vt:lpstr>
      <vt:lpstr>1_Office Theme</vt:lpstr>
      <vt:lpstr>2_Inside slides (text without background)</vt:lpstr>
      <vt:lpstr>1_Title slide</vt:lpstr>
      <vt:lpstr>3_Inside slides (text without background)</vt:lpstr>
      <vt:lpstr>4_Inside slides (text without background)</vt:lpstr>
      <vt:lpstr>2_Title slide</vt:lpstr>
      <vt:lpstr>4_Side photo</vt:lpstr>
      <vt:lpstr>Droplet</vt:lpstr>
      <vt:lpstr>PowerPoint Presentation</vt:lpstr>
      <vt:lpstr>Survey overview</vt:lpstr>
      <vt:lpstr>Survey questions</vt:lpstr>
      <vt:lpstr>PowerPoint Presentation</vt:lpstr>
      <vt:lpstr>Survey focus areas</vt:lpstr>
      <vt:lpstr>Target audience &amp; respondents</vt:lpstr>
      <vt:lpstr>Response rate</vt:lpstr>
      <vt:lpstr>List of respondents (1/2)</vt:lpstr>
      <vt:lpstr>List of respondents (2/2) </vt:lpstr>
      <vt:lpstr>List of respondents – Least developed countries (LDCs)</vt:lpstr>
      <vt:lpstr>Respondents' info</vt:lpstr>
      <vt:lpstr>Respondents' info</vt:lpstr>
      <vt:lpstr>Focus area # 1 - A human-platform interaction technology </vt:lpstr>
      <vt:lpstr>Focus area # 1 – Key results</vt:lpstr>
      <vt:lpstr>PowerPoint Presentation</vt:lpstr>
      <vt:lpstr>Focus area # 1 – Key results – Break down by region</vt:lpstr>
      <vt:lpstr>Focus area # 1 – Key results – Break down by region</vt:lpstr>
      <vt:lpstr>Focus area # 1 – Key results – Break down by region</vt:lpstr>
      <vt:lpstr>Focus area # 2 - Digital access technology </vt:lpstr>
      <vt:lpstr>Focus area # 2 – Key results</vt:lpstr>
      <vt:lpstr>Focus area # 2 – Key results – Break down by region</vt:lpstr>
      <vt:lpstr>Focus area # 2 – Key results – Break down by region</vt:lpstr>
      <vt:lpstr>Focus area # 2 – Key results – Break down by region</vt:lpstr>
      <vt:lpstr>Focus area # 3 - Digital content</vt:lpstr>
      <vt:lpstr>Focus area # 3 – Key results</vt:lpstr>
      <vt:lpstr>Focus area # 3 – Key results</vt:lpstr>
      <vt:lpstr>PowerPoint Presentation</vt:lpstr>
      <vt:lpstr>PowerPoint Presentation</vt:lpstr>
      <vt:lpstr>PowerPoint Presentation</vt:lpstr>
      <vt:lpstr>Focus area # 3 – Q34 (check the notes page)</vt:lpstr>
      <vt:lpstr>PowerPoint Presentation</vt:lpstr>
      <vt:lpstr>PowerPoint Presentation</vt:lpstr>
      <vt:lpstr>PowerPoint Presentation</vt:lpstr>
      <vt:lpstr>Focus area # 3 – Key results – Break down by region</vt:lpstr>
      <vt:lpstr>Focus area # 3 – Key results – Break down by region</vt:lpstr>
      <vt:lpstr>Focus area # 3 – Key results – Break down by region</vt:lpstr>
      <vt:lpstr>Focus area # 3 – Key results – Break down by region</vt:lpstr>
      <vt:lpstr>Focus area # 4 - Digital accessibilty</vt:lpstr>
      <vt:lpstr>Focus area # 4 – Key results</vt:lpstr>
      <vt:lpstr>PowerPoint Presentation</vt:lpstr>
      <vt:lpstr>Focus area # 4 – Key results – Break down by region</vt:lpstr>
      <vt:lpstr>Focus area # 4 – Key results – Break down by region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CASCO Toolbox</dc:title>
  <dc:creator>Dr. Cynthia Woodley</dc:creator>
  <cp:lastModifiedBy>AL-KHAMMASH Nesreen</cp:lastModifiedBy>
  <cp:revision>90</cp:revision>
  <dcterms:created xsi:type="dcterms:W3CDTF">2018-11-06T14:27:23Z</dcterms:created>
  <dcterms:modified xsi:type="dcterms:W3CDTF">2023-01-10T10:00:44Z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C129B902-5E61-4258-9928-57FB908BF3D0</vt:lpwstr>
  </property>
  <property fmtid="{D5CDD505-2E9C-101B-9397-08002B2CF9AE}" pid="3" name="ArticulatePath">
    <vt:lpwstr>https://isogva-my.sharepoint.com/personal/khammash_iso_org/Documents/Desktop/1. ISO - IEC and CASCO in Brief (revised)</vt:lpwstr>
  </property>
</Properties>
</file>